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charts/chart1.xml" ContentType="application/vnd.openxmlformats-officedocument.drawingml.chart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1b0a5f0d87e4d09" /><Relationship Type="http://schemas.openxmlformats.org/officeDocument/2006/relationships/extended-properties" Target="/docProps/app.xml" Id="Rb8a932de0488419f" /><Relationship Type="http://schemas.openxmlformats.org/officeDocument/2006/relationships/officeDocument" Target="/ppt/presentation.xml" Id="R44219723b1df4be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8b0444e8eb844a9"/>
  </p:sldMasterIdLst>
  <p:notesMasterIdLst>
    <p:notesMasterId xmlns:r="http://schemas.openxmlformats.org/officeDocument/2006/relationships" r:id="R47f04819a55b4aae"/>
  </p:notesMasterIdLst>
  <p:sldIdLst>
    <p:sldId xmlns:r="http://schemas.openxmlformats.org/officeDocument/2006/relationships" id="256" r:id="R7d107749335044a4"/>
    <p:sldId xmlns:r="http://schemas.openxmlformats.org/officeDocument/2006/relationships" id="257" r:id="R00edf062b8214a79"/>
    <p:sldId xmlns:r="http://schemas.openxmlformats.org/officeDocument/2006/relationships" id="258" r:id="R656a11d627e04a10"/>
    <p:sldId xmlns:r="http://schemas.openxmlformats.org/officeDocument/2006/relationships" id="259" r:id="Rf3e5fa2b14b54957"/>
    <p:sldId xmlns:r="http://schemas.openxmlformats.org/officeDocument/2006/relationships" id="260" r:id="R55e82b4595524194"/>
    <p:sldId xmlns:r="http://schemas.openxmlformats.org/officeDocument/2006/relationships" id="261" r:id="R37b35131fa0a4bed"/>
    <p:sldId xmlns:r="http://schemas.openxmlformats.org/officeDocument/2006/relationships" id="262" r:id="R48fe3d6020ff47f7"/>
    <p:sldId xmlns:r="http://schemas.openxmlformats.org/officeDocument/2006/relationships" id="263" r:id="R4d0bbd256755475e"/>
    <p:sldId xmlns:r="http://schemas.openxmlformats.org/officeDocument/2006/relationships" id="264" r:id="Reca66973593840a9"/>
    <p:sldId xmlns:r="http://schemas.openxmlformats.org/officeDocument/2006/relationships" id="265" r:id="R682cfc8a39da4d82"/>
    <p:sldId xmlns:r="http://schemas.openxmlformats.org/officeDocument/2006/relationships" id="266" r:id="Rf1435a58446d491e"/>
    <p:sldId xmlns:r="http://schemas.openxmlformats.org/officeDocument/2006/relationships" id="267" r:id="R32079f234dd442be"/>
    <p:sldId xmlns:r="http://schemas.openxmlformats.org/officeDocument/2006/relationships" id="268" r:id="R6b9ee3dd82c044c8"/>
  </p:sldIdLst>
  <p:sldSz cx="13716000" cy="771525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87529ee5e894c4d" /><Relationship Type="http://schemas.openxmlformats.org/officeDocument/2006/relationships/slideMaster" Target="/ppt/slideMasters/slideMaster1.xml" Id="Ra8b0444e8eb844a9" /><Relationship Type="http://schemas.openxmlformats.org/officeDocument/2006/relationships/notesMaster" Target="/ppt/notesMasters/notesMaster1.xml" Id="R47f04819a55b4aae" /><Relationship Type="http://schemas.openxmlformats.org/officeDocument/2006/relationships/presProps" Target="/ppt/presProps.xml" Id="R83c18b1d217049e6" /><Relationship Type="http://schemas.openxmlformats.org/officeDocument/2006/relationships/tableStyles" Target="/ppt/tableStyles.xml" Id="Rd008d957bda54379" /><Relationship Type="http://schemas.openxmlformats.org/officeDocument/2006/relationships/slide" Target="/ppt/slides/slide1.xml" Id="R7d107749335044a4" /><Relationship Type="http://schemas.openxmlformats.org/officeDocument/2006/relationships/slide" Target="/ppt/slides/slide2.xml" Id="R00edf062b8214a79" /><Relationship Type="http://schemas.openxmlformats.org/officeDocument/2006/relationships/slide" Target="/ppt/slides/slide3.xml" Id="R656a11d627e04a10" /><Relationship Type="http://schemas.openxmlformats.org/officeDocument/2006/relationships/slide" Target="/ppt/slides/slide4.xml" Id="Rf3e5fa2b14b54957" /><Relationship Type="http://schemas.openxmlformats.org/officeDocument/2006/relationships/slide" Target="/ppt/slides/slide5.xml" Id="R55e82b4595524194" /><Relationship Type="http://schemas.openxmlformats.org/officeDocument/2006/relationships/slide" Target="/ppt/slides/slide6.xml" Id="R37b35131fa0a4bed" /><Relationship Type="http://schemas.openxmlformats.org/officeDocument/2006/relationships/slide" Target="/ppt/slides/slide7.xml" Id="R48fe3d6020ff47f7" /><Relationship Type="http://schemas.openxmlformats.org/officeDocument/2006/relationships/slide" Target="/ppt/slides/slide8.xml" Id="R4d0bbd256755475e" /><Relationship Type="http://schemas.openxmlformats.org/officeDocument/2006/relationships/slide" Target="/ppt/slides/slide9.xml" Id="Reca66973593840a9" /><Relationship Type="http://schemas.openxmlformats.org/officeDocument/2006/relationships/slide" Target="/ppt/slides/slide10.xml" Id="R682cfc8a39da4d82" /><Relationship Type="http://schemas.openxmlformats.org/officeDocument/2006/relationships/slide" Target="/ppt/slides/slide11.xml" Id="Rf1435a58446d491e" /><Relationship Type="http://schemas.openxmlformats.org/officeDocument/2006/relationships/slide" Target="/ppt/slides/slide12.xml" Id="R32079f234dd442be" /><Relationship Type="http://schemas.openxmlformats.org/officeDocument/2006/relationships/slide" Target="/ppt/slides/slide13.xml" Id="R6b9ee3dd82c044c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78221dd1d9e4b3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ab07c86b19f477a" /><Relationship Type="http://schemas.openxmlformats.org/officeDocument/2006/relationships/notesMaster" Target="/ppt/notesMasters/notesMaster1.xml" Id="R91f0a3416a56423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aa4c94340a74805" /><Relationship Type="http://schemas.openxmlformats.org/officeDocument/2006/relationships/notesMaster" Target="/ppt/notesMasters/notesMaster1.xml" Id="Rd7307b3d4b3a471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53cf827e1634356" /><Relationship Type="http://schemas.openxmlformats.org/officeDocument/2006/relationships/notesMaster" Target="/ppt/notesMasters/notesMaster1.xml" Id="R8fff1618cb7f4d6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2f819dd259a46d6" /><Relationship Type="http://schemas.openxmlformats.org/officeDocument/2006/relationships/notesMaster" Target="/ppt/notesMasters/notesMaster1.xml" Id="Rcade32e9afb048e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4f7df262301421c" /><Relationship Type="http://schemas.openxmlformats.org/officeDocument/2006/relationships/notesMaster" Target="/ppt/notesMasters/notesMaster1.xml" Id="Rb8bf30527a8547e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2002be4d7a74934" /><Relationship Type="http://schemas.openxmlformats.org/officeDocument/2006/relationships/notesMaster" Target="/ppt/notesMasters/notesMaster1.xml" Id="R5849ace22b9b472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4d79fbeb6a641ef" /><Relationship Type="http://schemas.openxmlformats.org/officeDocument/2006/relationships/notesMaster" Target="/ppt/notesMasters/notesMaster1.xml" Id="R873589c8af6e4a4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9743dc294c34f47" /><Relationship Type="http://schemas.openxmlformats.org/officeDocument/2006/relationships/notesMaster" Target="/ppt/notesMasters/notesMaster1.xml" Id="R5bc32a367236476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07e40677079427c" /><Relationship Type="http://schemas.openxmlformats.org/officeDocument/2006/relationships/notesMaster" Target="/ppt/notesMasters/notesMaster1.xml" Id="R3d309840eb0a485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10a6c79423e4f0f" /><Relationship Type="http://schemas.openxmlformats.org/officeDocument/2006/relationships/notesMaster" Target="/ppt/notesMasters/notesMaster1.xml" Id="R12e26cc0680d43f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1735b80f03b48f7" /><Relationship Type="http://schemas.openxmlformats.org/officeDocument/2006/relationships/notesMaster" Target="/ppt/notesMasters/notesMaster1.xml" Id="R91b4cc694de247d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af2491c7a434cd2" /><Relationship Type="http://schemas.openxmlformats.org/officeDocument/2006/relationships/notesMaster" Target="/ppt/notesMasters/notesMaster1.xml" Id="Re239d8cf8ee9413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40b3320af7f4b89" /><Relationship Type="http://schemas.openxmlformats.org/officeDocument/2006/relationships/notesMaster" Target="/ppt/notesMasters/notesMaster1.xml" Id="Rf1b75acfdfab45b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Разные кухни под брендом Ленты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Предлагаю объединить пиццу, бургеры, Азию, домашнюю кухню, кофе и пекарню под брендом Ленты, добавив семейное кафе по логике IKEA.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Пять направлений еды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Формат под конкретный адрес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Зонтик объединяет собственные кухни и семейный формат. Это предложение, а не действующий стандарт Ленты.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Пять направлений не означают пять независимых ресторанов на каждом адресе. Конкретную комбинацию определяет спрос и применимость.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Источники: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Общий бренд и разные кафе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Предлагаю общий бренд собственных кафе. Набор кухонь и размер зала выбираем под каждый адрес.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FRESH — кандидат на зонтичный бренд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Кухни выбираем отдельно от зала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Арендаторы сохраняют свои бренды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FRESH уже используется Лентой. Выбор его единым зонтиком требует проверки архитектуры брендов, узнаваемости и прав.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Пицца и бургеры — продуктовые модули; навынос и семейный зал — форматы потребления. Их нельзя ставить в один ряд как разные кухни.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Собственный зонтик не означает переименование или автоматическое вытеснение действующих арендаторов.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LH0. Лента: открытие первого ресторана FRESH. 10.07.2023. Исторический запуск ресторана в Санкт-Петербурге. 120 мест и более 500 позиций. Исторический средний чек нельзя использовать как текущий бюджет.</a:t>
            </a:r>
          </a:p>
          <a:p xmlns:a="http://schemas.openxmlformats.org/drawingml/2006/main">
            <a:r>
              <a:t>https://t.me/lenta_group/591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LH3. Лента: кафе в Новосибирске. 02.06.2025. 190 м², 60 мест, 75 блюд; более 90% приготовления на месте по сообщению компании.</a:t>
            </a:r>
          </a:p>
          <a:p xmlns:a="http://schemas.openxmlformats.org/drawingml/2006/main">
            <a:r>
              <a:t>https://t.me/lenta_group/1029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LH4. Лента: кафе в Нефтеюганске. 10.07.2026. 58 м², 10 мест, 40 блюд на момент открытия.</a:t>
            </a:r>
          </a:p>
          <a:p xmlns:a="http://schemas.openxmlformats.org/drawingml/2006/main">
            <a:r>
              <a:t>https://t.me/lenta_group/1450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Рынок и выбор кухни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Рост готовой еды даёт основание проверить несколько кухонь. Их сочетание определяем по спросу вокруг конкретного гипермаркета.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Готовая еда в ритейле, 2025: 1,12 трлн ₽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Рост в деньгах к 2024: +18,5%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1,12 трлн ₽ и +18,5% — оценка готовой еды FMCG-ритейла за 2025 год X5/INFOLine. Это не объём QSR или ресторанной еды.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11/7/4% — доли транзакций бургерных, пиццерий и азиатской кухни в панели РОМИР. Выбран релевантный набор, не топ-3 и не национальный рейтинг блюд.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Столовые, пекарни и кофейни также присутствуют в панели. Полная таблица и её границы остаются в досье. Доли разных форматов не переводятся в будущий микс кухни Ленты.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E01. Готовая еда в ритейле — отдельный рынок. 2025 к 2024. Состав категории в полном отчёте INFOLine не получен. Рост денежный; 19,3% — доля рынка, а не рост X5. Корпоративные 210 млрд рублей X5 имеют иной периметр, публичной сверки с 216,4 нет.</a:t>
            </a:r>
          </a:p>
          <a:p xmlns:a="http://schemas.openxmlformats.org/drawingml/2006/main">
            <a:r>
              <a:t>https://www.x5.ru/ru/news/x5-ukrepila-liderstvo-na-rynke-gotovoj-edy/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E05. Форматные рейтинги ROMIR — популярность транзакций, не прибыльность. Январь–июнь 2026 к январю–июню 2025; WF 17.09.2026. Панель не равна переписи всех предприятий. Доли в представленном наборе суммируются в 98%, не нормировать их к 100%. Единица частоты и полный размер выборки в выдержке не обозначены. Комплексные обеды на слайде 7 находятся в растущей стороне; группировка подтверждена визуально.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У Ленты уже есть основа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 Ленты уже есть еда, производство и кафе. Предлагаю проверить, что из этого можно повторять на новых адресах.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Кулинария и пекарня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Собственные кафе и FRESH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Опыт действующих точек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Реальные фото показывают отдельные площадки. Они не устанавливают общесетевую прибыль, свободную мощность или популярность SKU.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 новых инвестиций надо разобрать результаты собственных кафе и FRESH, а также текущих арендаторов.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Наличие печи пекарни не доказывает пригодность для пиццы, вок-линии или всего меню кафе.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F01. Фото и видео наблюдений кандидата. Две серии снимков; видео 05.10.2026 по метаданным. Серия 1857–1891 показывает внешний фасад с парковкой и Rostic’s; серия 1892–1909 — вход из крытого общего пространства и другое оформление. Нельзя автоматически склеивать серии как одну точку, утверждать точные адреса или считать это репрезентативной выборкой всей сети.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LH0. Лента: открытие первого ресторана FRESH. 10.07.2023. Исторический запуск ресторана в Санкт-Петербурге. 120 мест и более 500 позиций. Исторический средний чек нельзя использовать как текущий бюджет.</a:t>
            </a:r>
          </a:p>
          <a:p xmlns:a="http://schemas.openxmlformats.org/drawingml/2006/main">
            <a:r>
              <a:t>https://t.me/lenta_group/591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LH2. Лента: кафе в Самаре. 01.08.2024. 60 м², 17 мест, 80 блюд на момент открытия; не текущий стандарт всех кафе.</a:t>
            </a:r>
          </a:p>
          <a:p xmlns:a="http://schemas.openxmlformats.org/drawingml/2006/main">
            <a:r>
              <a:t>https://t.me/lenta_group/814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LH3. Лента: кафе в Новосибирске. 02.06.2025. 190 м², 60 мест, 75 блюд; более 90% приготовления на месте по сообщению компании.</a:t>
            </a:r>
          </a:p>
          <a:p xmlns:a="http://schemas.openxmlformats.org/drawingml/2006/main">
            <a:r>
              <a:t>https://t.me/lenta_group/1029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LH4. Лента: кафе в Нефтеюганске. 10.07.2026. 58 м², 10 мест, 40 блюд на момент открытия.</a:t>
            </a:r>
          </a:p>
          <a:p xmlns:a="http://schemas.openxmlformats.org/drawingml/2006/main">
            <a:r>
              <a:t>https://t.me/lenta_group/1450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LH5. Лента: кафе в гипермаркете XS Марьино. 25.09.2026. 30 мест, почти 70 блюд; сообщение об открытии, не результат эксплуатации.</a:t>
            </a:r>
          </a:p>
          <a:p xmlns:a="http://schemas.openxmlformats.org/drawingml/2006/main">
            <a:r>
              <a:t>https://t.me/lenta_group/1530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Пять кухонь, общий бренд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Предлагаю пять кухонь: пиццу, бургеры, Азию, домашнюю кухню, кофе и пекарню.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Бургеры, курица, роллы в тортилье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Вок и суши требуют разных процессов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Состав точки зависит от спроса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Каталог — авторское предложение распространённых продуктовых направлений, не доказанный топ-5 и не охват всего рынка.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Бургеры/гриль могут включать курицу и роллы на совместимой платформе. Конкретное сырьё, режимы и оборудование требуют проверки.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Вок и суши — два технологических подмодуля азиатского направления. Они не запускаются как одна универсальная производственная линия.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Видимая общность бренда не означает общности всех процессов или отсутствие дополнительного труда.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Источники: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Семейное кафе по логике IKEA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Предлагаю кафе с самообслуживанием, где семья выбирает еду разных кухонь и удобно садится за общий стол.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Выбор для взрослых и детей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Понятная оплата и выдача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Посадка для семьи и группы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IKEA — исторический российский ориентир и действующая зарубежная модель разных food-миссий. Не текущая доля российского ресторанного рынка.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Семейное кафе — формат зала и обслуживания; состав кухонь выбирается из общего каталога. Все пять кухонь не обязательны.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Единый семейный заказ — целевой сервис предлагаемой модели, не утверждение о действующей ИТ-функции Ленты или IKEA.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Детские порции, место для колясок, понятный маршрут и уборка требуют проектирования и отдельного операционного владельца.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INT05. IKEA Sweden: IKEA Food — Restaurant, Bistro, Café, Food Market. Период страницы указан в досье. Зарубежная модель. Не текущая российская сеть и не единый набор всех магазинов мира.</a:t>
            </a:r>
          </a:p>
          <a:p xmlns:a="http://schemas.openxmlformats.org/drawingml/2006/main">
            <a:r>
              <a:t>https://www.ikea.com/se/en/stores/restaurant/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INT06. IKEA US Annual Summary FY25, food, page 11. Период страницы указан в досье. США, FY25; качество заявлений о сервисе не равно causal uplift или restaurant P&amp;L. Точная публикационная дата не установлена.</a:t>
            </a:r>
          </a:p>
          <a:p xmlns:a="http://schemas.openxmlformats.org/drawingml/2006/main">
            <a:r>
              <a:t>https://www.ikea.com/us/en/files/pdf/41/77/4177d8c1/us_annual_summary_fy25.pdf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Кафе под конкретный адрес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На каждом адресе проверяем спрос, соседние кафе и доступ к точке. По результату выбираем кухни и посадку.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ТЦ с фудкортом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Районный гипермаркет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Отдельно стоящий гипермаркет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Сценарии конструктора — иллюстративные гипотезы, не автоматическое назначение кухонь по зданию.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Для ТЦ показан пример пиццы, бургеров и кофе только при отсутствии дублирования успешных арендаторов. Набор проверяется по фактическому спросу.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Для отдельно стоящего гипермаркета семейный зал — отдельная гипотеза: тип здания сам по себе не подтверждает семейный спрос.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Продуктовые модули выбираются отдельно от объёма посадки и способа обслуживания. Доставка — дополнительный канал, а не ещё один формат кухни.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Партнёра сохраняем, дополняем или заменяем по полной экономике площадки и условиям договора, а не ради владения всей едой.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F01. Фото и видео наблюдений кандидата. Две серии снимков; видео 05.10.2026 по метаданным. Серия 1857–1891 показывает внешний фасад с парковкой и Rostic’s; серия 1892–1909 — вход из крытого общего пространства и другое оформление. Нельзя автоматически склеивать серии как одну точку, утверждать точные адреса или считать это репрезентативной выборкой всей сети.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L01. Лента: презентация для инвесторов за II квартал 2026. 30.06.2026; I полугодие 2026. Слайды 10–11. 346 гипермаркетов сегмента, включая разные бренды; 302 млрд ₽ розничной выручки за полугодие. Не показатель кафе и не число однородных объектов Гипер Ленты.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Общая основа производства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Предлагаю использовать фабрики, кухни гипермаркетов и поставщиков. Для каждой кухни отдельно определяем, что готовить на месте.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Фабрики и поставщики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Подготовка и выдача в гипермаркете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Вок и суши требуют разных процессов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Общими могут быть закупки, рецептурный учёт, часть полуфабрикатов, контроль качества и обучение. Не все ингредиенты и операции взаимозаменяемы.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Для пиццы, гриля и вока отдельно проверяются оборудование, вытяжка, электромощность и квалификация. Для суши — отдельный процесс холодной сборки и контроль сырья/партий.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Выбор фабрики, выпуска на месте или поставщика определяется качеством, доступной почасовой мощностью и полной стоимостью.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Новая нагрузка не должна ухудшать полочную готовую еду. Общие ресурсы и оплаченный труд не считаются бесплатными.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L02. Лента: кулинарное производство. 07.09.2026. Текущий выпуск новой площадки более 7 т/сутки; 15 т/сутки — план дальнейшего роста. Не свободная мощность и не выпуск всех кафе.</a:t>
            </a:r>
          </a:p>
          <a:p xmlns:a="http://schemas.openxmlformats.org/drawingml/2006/main">
            <a:r>
              <a:t>https://t.me/lenta_group/1516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F01. Фото и видео наблюдений кандидата. Две серии снимков; видео 05.10.2026 по метаданным. Серия 1857–1891 показывает внешний фасад с парковкой и Rostic’s; серия 1892–1909 — вход из крытого общего пространства и другое оформление. Нельзя автоматически склеивать серии как одну точку, утверждать точные адреса или считать это репрезентативной выборкой всей сети.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Основное меню и новинки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Основное меню держим стабильным. Новинки проверяем по повторным покупкам и прибыли, не раздувая постоянный ассортимент.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Знакомые блюда каждый день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Местные вкусы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Сезонная новинка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Число позиций, порции, цены и состав основного меню требуют данных и продуктовых тестов Ленты.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Базовое меню должно стабильно присутствовать и сохранять вкус. Новинку проверяем по платному повтору, полному вкладу, списаниям и сложности.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Общее сырьё помогает только при технологической совместимости. Оно не отменяет отдельных процессов разных кухонь.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Коллаборации и ротации конкурентов подтверждают практику, но не гарантируют прирост прибыли или постоянный wow.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E06. Меню ритейла: основные приёмы пищи, а не универсальный №1. 2026; презентация Азбуки вкуса 17.09.2026. В таблице групп не определено, доля денежных или натуральных продаж. Клиент более состоятельный, чем массовая аудитория гипермаркета. 750 SKU — сеть, не рекомендуемая стартовая матрица кафе.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E07. X5: меню меняется вместе с сезоном и временем суток. Первые две недели сентября 2026; II квартал 2026. У +20% не уточнены денежная/натуральная единица и вклад расширения ассортимента. 5,01% — доля чеков Пятёрочки/Перекрёстка, не доля клиентов РФ. Сезонный рейтинг не является вечным рейтингом всех блюд.</a:t>
            </a:r>
          </a:p>
          <a:p xmlns:a="http://schemas.openxmlformats.org/drawingml/2006/main">
            <a:r>
              <a:t>https://mediahub.x5.ru/news/x5-rossiyane-otkryli-sezon-sytnyh-blyud</a:t>
            </a:r>
          </a:p>
          <a:p xmlns:a="http://schemas.openxmlformats.org/drawingml/2006/main">
            <a:r>
              <a:t>https://www.x5.ru/ru/news/indeks-czezarya-x5-gotovaya-eda-v-kazhdom-dvadczatom-cheke/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E11. ВкусВилл: устойчивое ядро плюс новинки, кафе и dark kitchen. Результаты 2025 и сообщение представителя 05.08.2026. 500 кафе не означают 500 полноценных ресторанов. Выручка и прибыль отдельного кафе не раскрыты. Корпоративные доли не переносить на массовую Ленту. В статье арифметика онлайн-доли 46,4→50% и +3,3 п.п. не совпадает, этот показатель исключён.</a:t>
            </a:r>
          </a:p>
          <a:p xmlns:a="http://schemas.openxmlformats.org/drawingml/2006/main">
            <a:r>
              <a:t>https://www.retail.ru/tovar_na_polku/zachem-vkusvill-pereosmyslyaet-kategoriyu-gotovoy-edy-i-uezzhaet-za-vdokhnoveniem-v-regiony/</a:t>
            </a:r>
          </a:p>
          <a:p xmlns:a="http://schemas.openxmlformats.org/drawingml/2006/main">
            <a:r>
              <a:t>https://vkusvill.ru/about/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INT08. Migros Zürich: Take-Away, меню и ротация. Период страницы указан в досье. Продукт/сервис, не POS-рейтинг, current branch menu or P&amp;L.</a:t>
            </a:r>
          </a:p>
          <a:p xmlns:a="http://schemas.openxmlformats.org/drawingml/2006/main">
            <a:r>
              <a:t>https://gastro.migros.ch/genossenschaft-migros-zuerich/take-away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WF11. Ольга Кормина, Перекрёсток — Retail × HoReCa. WorldFood, сентябрь 2026. Страницы 3–9. Корпоративный кейс без раскрытого контроля; +6% нельзя переносить в бюджет Ленты или считать чистым причинным эффектом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Все кухни в приложении Ленты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Предлагаю добавить в существующее приложение Ленты меню выбранного кафе, заказ, оплату и выбор способа получения.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Поесть в кафе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Забрать с собой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Получить доставку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Это предложение интеграции. Техническая применимость существующего приложения, оплаты, лояльности и учёта заказа требует проверки.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Единый заказ может включать выбранные продуктовые модули, но выпуск и время получения должны оставаться управляемыми.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Доставка включается для блюд и адресов, которые сохраняют качество и положительный полный вклад после расходов канала.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Источники: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Что беру у других сетей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Предлагаю перенести в Ленту удобный семейный сервис и связку производства с несколькими форматами кафе.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IKEA: семейный зал и самообслуживание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Глобус: производство и внешние кафе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Нефтьмагистраль: разные кухни и форматы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Масштаб сети не гарантирует прибыль кафе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IKEA разделяет ресторан, bistro, кафе и продукты домой. Полезны миссии и маршрут, не автоматическое копирование меню, цен и большого зала.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 Глобуса подтверждены два внешних пилота. Их окупаемость и применимость для Ленты отдельно не раскрыты.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Нефтьмагистраль подтверждает разные продуктовые и сервисные конфигурации. Спрос автомобилистов и экономика топлива не переносятся в гипермаркет.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Sainsbury’s завершил закрытие оставшихся собственных кафе в 2025. Это аргумент сравнивать с партнёром и другой моделью, не доказательство убыточности всех кафе.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INT05. IKEA Sweden: IKEA Food — Restaurant, Bistro, Café, Food Market. Период страницы указан в досье. Зарубежная модель. Не текущая российская сеть и не единый набор всех магазинов мира.</a:t>
            </a:r>
          </a:p>
          <a:p xmlns:a="http://schemas.openxmlformats.org/drawingml/2006/main">
            <a:r>
              <a:t>https://www.ikea.com/se/en/stores/restaurant/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INT06. IKEA US Annual Summary FY25, food, page 11. Период страницы указан в досье. США, FY25; качество заявлений о сервисе не равно causal uplift или restaurant P&amp;L. Точная публикационная дата не установлена.</a:t>
            </a:r>
          </a:p>
          <a:p xmlns:a="http://schemas.openxmlformats.org/drawingml/2006/main">
            <a:r>
              <a:t>https://www.ikea.com/us/en/files/pdf/41/77/4177d8c1/us_annual_summary_fy25.pdf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E08. Глобус: производственная платформа и осторожный выход наружу. Архитектура собственного производства; 2 внешних кафе на 01.10.2026. Раскрыт запуск двух пилотов, не доказанная окупаемость или завершённое сетевое масштабирование. 95% — ассортимент, не выручка. Сотрудники DIY дают отдельную миссию; крупный ресторан гипера не копируется в малое кафе.</a:t>
            </a:r>
          </a:p>
          <a:p xmlns:a="http://schemas.openxmlformats.org/drawingml/2006/main">
            <a:r>
              <a:t>https://online.globus.ru/page/company</a:t>
            </a:r>
          </a:p>
          <a:p xmlns:a="http://schemas.openxmlformats.org/drawingml/2006/main">
            <a:r>
              <a:t>https://new-retail.ru/novosti/retail/globus_otkryl_vtoroe_kafe_za_predelami_svoey_seti2548/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NM_RESTAURANTS. Нефтьмагистраль: рестораны и Магбургер. Недатированная действующая страница; проверена 12.10.2026. </a:t>
            </a:r>
          </a:p>
          <a:p xmlns:a="http://schemas.openxmlformats.org/drawingml/2006/main">
            <a:r>
              <a:t>https://neftm.ru/multservisy/restorany/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NM_STATION_MAP. Нефтьмагистраль: карта АЗС с фильтрами сервисов. Проверено 12.10.2026. </a:t>
            </a:r>
          </a:p>
          <a:p xmlns:a="http://schemas.openxmlformats.org/drawingml/2006/main">
            <a:r>
              <a:t>https://neftm.ru/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NM_MENU_UNDATED. Нефтьмагистраль: новое меню Магбургер — бургеры, роллы, авторские напитки. Дата не установлена; страница доступна 12.10.2026. </a:t>
            </a:r>
          </a:p>
          <a:p xmlns:a="http://schemas.openxmlformats.org/drawingml/2006/main">
            <a:r>
              <a:t>https://neftm.ru/o-kompanii/novosti/v_magburger_novoe_menyu/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INT09. Sainsbury’s: announcement Next Level / closure of remaining 61 Cafés. 2025-01-23. Announcement; завершение подтверждается отдельным INT10. Отдельные café P&amp;L неизвестны.</a:t>
            </a:r>
          </a:p>
          <a:p xmlns:a="http://schemas.openxmlformats.org/drawingml/2006/main">
            <a:r>
              <a:t>https://corporate.sainsburys.co.uk/news/press-releases/sainsbury-s-announces-plans-to-accelerate-momentum-one-year-into-next-level-strategy/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INT10. Sainsbury’s Interim Results, 28 weeks ended 13 September 2025. Период страницы указан в досье. Подтверждён результат периода H1 2025/26. Точная дата публикации в извлечённом тексте не установлена; публикация до текущего среза, отчёт относится к 2025. Экономия заявлена для комплекса изменений.</a:t>
            </a:r>
          </a:p>
          <a:p xmlns:a="http://schemas.openxmlformats.org/drawingml/2006/main">
            <a:r>
              <a:t>https://corporate.sainsburys.co.uk/news/press-releases/interim-results-for-the-28-weeks-ended-13-september-2025/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Что общепит даст Ленте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Кафе должно увеличивать прибыль всего объекта, а вложения в запуск должны окупаться.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Вклад кафе после расходов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Дополнительный вклад магазина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Потери от замещения продаж и аренды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Сравниваем добавочный результат с существующим кафе, арендатором или иной реальной альтернативой площади.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Нужны отдельные показатели продуктового модуля, канала и всего объекта. Убыточный модуль не становится выгодным только из-за единого бренда.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Эффект магазина оценивается в маржинальном доходе с сопоставимым контролем; новые визиты не гарантированы.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Аренду, каннибализацию, общие ресурсы и стоимость списанного сырья не дублировать. Согласовать финансовый/НДС-периметр и фактический труд.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Положительный операционный вклад дополняется инвестиционным расчётом с оборотным капиталом, обновлением и сценарием ухудшения. Готовые CAPEX/ROI Ленты не подставлены.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Источники: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Сначала проверка, затем сеть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Предлагаю пилот выбранных кухонь и семейного кафе. Если результат повторит другая команда, можно переходить к расширению.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Повторные покупки, качество и скорость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Прибыль и возврат вложений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Внешняя точка через отдельный пилот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Сначала разобрать опыт действующих кафе, доступные ресурсы и спрос. Выбранная комбинация пилота — отдельное решение, не обязательный одновременный запуск всех пяти кухонь.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 запуска согласовать контроль, метрики, бюджет риска и критерии расширения, доработки/снятия модулей и остановки. Размер и длительность теста рассчитываются по данным.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Качество и безопасность обязательны. Для расширения нужны повторяемый полный результат и инвестиционный критерий компании.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Внешняя точка рассматривается после внутреннего повторения и требует самостоятельного спроса, рыночной аренды, логистики и отдельной экономики.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E08. Глобус: производственная платформа и осторожный выход наружу. Архитектура собственного производства; 2 внешних кафе на 01.10.2026. Раскрыт запуск двух пилотов, не доказанная окупаемость или завершённое сетевое масштабирование. 95% — ассортимент, не выручка. Сотрудники DIY дают отдельную миссию; крупный ресторан гипера не копируется в малое кафе.</a:t>
            </a:r>
          </a:p>
          <a:p xmlns:a="http://schemas.openxmlformats.org/drawingml/2006/main">
            <a:r>
              <a:t>https://online.globus.ru/page/company</a:t>
            </a:r>
          </a:p>
          <a:p xmlns:a="http://schemas.openxmlformats.org/drawingml/2006/main">
            <a:r>
              <a:t>https://new-retail.ru/novosti/retail/globus_otkryl_vtoroe_kafe_za_predelami_svoey_seti2548/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LH0. Лента: открытие первого ресторана FRESH. 10.07.2023. Исторический запуск ресторана в Санкт-Петербурге. 120 мест и более 500 позиций. Исторический средний чек нельзя использовать как текущий бюджет.</a:t>
            </a:r>
          </a:p>
          <a:p xmlns:a="http://schemas.openxmlformats.org/drawingml/2006/main">
            <a:r>
              <a:t>https://t.me/lenta_group/591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54744a454dd46c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6b3565ae75493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bb4bd4a202041b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ca4800b62d548a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4ab49f496e9401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35ba7c93441494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7D57C2D-EEBC-4C61-903E-F820A1613AF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371600" y="2914650"/>
            <a:ext cx="1097280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4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2C7CCE2-5696-4581-97E0-60DB8A62D90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057400" y="4243388"/>
            <a:ext cx="96012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36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A6DAF206-DE04-455D-A398-8593C8F570E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371600" y="3214688"/>
            <a:ext cx="109728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7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380AD53-399E-4598-BCB3-D8680FA62A2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71525" y="600075"/>
            <a:ext cx="121729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7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86C11A9-F26C-40D1-8E1F-C8A22D7E741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71525" y="2143125"/>
            <a:ext cx="12172950" cy="480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53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571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1pPr>
            <a:lvl2pPr marL="6000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2pPr>
            <a:lvl3pPr marL="9429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3pPr>
            <a:lvl4pPr marL="12858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4pPr>
            <a:lvl5pPr marL="16287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5pPr>
            <a:lvl6pPr marL="19716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6pPr>
            <a:lvl7pPr marL="23145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7pPr>
            <a:lvl8pPr marL="26574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8pPr>
            <a:lvl9pPr marL="30003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D95D886-E8F0-4716-9317-A24D3E3B08B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71525" y="600075"/>
            <a:ext cx="121729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7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2D9F125-D369-45D7-845D-09AFF6B93E5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71525" y="2143125"/>
            <a:ext cx="5657850" cy="480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36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571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1pPr>
            <a:lvl2pPr marL="6000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2pPr>
            <a:lvl3pPr marL="9429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3pPr>
            <a:lvl4pPr marL="12858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4pPr>
            <a:lvl5pPr marL="16287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5pPr>
            <a:lvl6pPr marL="19716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6pPr>
            <a:lvl7pPr marL="23145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7pPr>
            <a:lvl8pPr marL="26574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8pPr>
            <a:lvl9pPr marL="30003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870EAC09-F731-418C-AF6E-6B46C6BCBED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286625" y="2143125"/>
            <a:ext cx="5657850" cy="480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36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571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1pPr>
            <a:lvl2pPr marL="6000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2pPr>
            <a:lvl3pPr marL="9429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3pPr>
            <a:lvl4pPr marL="12858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4pPr>
            <a:lvl5pPr marL="16287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5pPr>
            <a:lvl6pPr marL="19716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6pPr>
            <a:lvl7pPr marL="23145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7pPr>
            <a:lvl8pPr marL="26574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8pPr>
            <a:lvl9pPr marL="30003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EACCFFF-96EA-4F3A-8564-390F0B93802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71525" y="600075"/>
            <a:ext cx="121729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7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F37FA28-F0BE-4BFC-8EB4-6AD3843AF79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71525" y="2143125"/>
            <a:ext cx="5657850" cy="480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53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571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1pPr>
            <a:lvl2pPr marL="6000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2pPr>
            <a:lvl3pPr marL="9429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3pPr>
            <a:lvl4pPr marL="12858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4pPr>
            <a:lvl5pPr marL="16287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5pPr>
            <a:lvl6pPr marL="19716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6pPr>
            <a:lvl7pPr marL="23145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7pPr>
            <a:lvl8pPr marL="26574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8pPr>
            <a:lvl9pPr marL="30003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67b3801eb134179" /><Relationship Type="http://schemas.openxmlformats.org/officeDocument/2006/relationships/slideLayout" Target="/ppt/slideLayouts/slideLayout1.xml" Id="R521d488ccf614337" /><Relationship Type="http://schemas.openxmlformats.org/officeDocument/2006/relationships/slideLayout" Target="/ppt/slideLayouts/slideLayout2.xml" Id="Ra8767bc8e2aa42ab" /><Relationship Type="http://schemas.openxmlformats.org/officeDocument/2006/relationships/slideLayout" Target="/ppt/slideLayouts/slideLayout3.xml" Id="R7c62578787d04a0b" /><Relationship Type="http://schemas.openxmlformats.org/officeDocument/2006/relationships/slideLayout" Target="/ppt/slideLayouts/slideLayout4.xml" Id="R088c3a124fa94717" /><Relationship Type="http://schemas.openxmlformats.org/officeDocument/2006/relationships/slideLayout" Target="/ppt/slideLayouts/slideLayout5.xml" Id="Rb600ac3cee244196" /><Relationship Type="http://schemas.openxmlformats.org/officeDocument/2006/relationships/slideLayout" Target="/ppt/slideLayouts/slideLayout6.xml" Id="R546873f30e6a4cc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21d488ccf614337"/>
    <p:sldLayoutId xmlns:r="http://schemas.openxmlformats.org/officeDocument/2006/relationships" id="2147483650" r:id="Ra8767bc8e2aa42ab"/>
    <p:sldLayoutId xmlns:r="http://schemas.openxmlformats.org/officeDocument/2006/relationships" id="2147483651" r:id="R7c62578787d04a0b"/>
    <p:sldLayoutId xmlns:r="http://schemas.openxmlformats.org/officeDocument/2006/relationships" id="2147483652" r:id="R088c3a124fa94717"/>
    <p:sldLayoutId xmlns:r="http://schemas.openxmlformats.org/officeDocument/2006/relationships" id="2147483653" r:id="Rb600ac3cee244196"/>
    <p:sldLayoutId xmlns:r="http://schemas.openxmlformats.org/officeDocument/2006/relationships" id="2147483654" r:id="R546873f30e6a4cc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5ac33cba7e0483d" /><Relationship Type="http://schemas.openxmlformats.org/officeDocument/2006/relationships/image" Target="/ppt/media/image.png" Id="Rfaf1cebd3e454c3c" /><Relationship Type="http://schemas.openxmlformats.org/officeDocument/2006/relationships/image" Target="/ppt/media/image2.png" Id="R3798b813d1764419" /><Relationship Type="http://schemas.openxmlformats.org/officeDocument/2006/relationships/notesSlide" Target="/ppt/notesSlides/notesSlide1.xml" Id="R0e9a07ada2e348e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5aaca2ec510472a" /><Relationship Type="http://schemas.openxmlformats.org/officeDocument/2006/relationships/notesSlide" Target="/ppt/notesSlides/notesSlide2.xml" Id="R4e743c6693e3480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f48041881f94057" /><Relationship Type="http://schemas.openxmlformats.org/officeDocument/2006/relationships/chart" Target="/ppt/slides/charts/chart1.xml" Id="Rcf3f70ef88bc4a68" /><Relationship Type="http://schemas.openxmlformats.org/officeDocument/2006/relationships/notesSlide" Target="/ppt/notesSlides/notesSlide3.xml" Id="Rd510334039f145d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5f893272a08470a" /><Relationship Type="http://schemas.openxmlformats.org/officeDocument/2006/relationships/image" Target="/ppt/media/image.jpeg" Id="R8e54a101fb924d4a" /><Relationship Type="http://schemas.openxmlformats.org/officeDocument/2006/relationships/image" Target="/ppt/media/image2.jpeg" Id="R6523e289729d4ce7" /><Relationship Type="http://schemas.openxmlformats.org/officeDocument/2006/relationships/notesSlide" Target="/ppt/notesSlides/notesSlide4.xml" Id="R09667ad69dd84d2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6901f87d8814d6e" /><Relationship Type="http://schemas.openxmlformats.org/officeDocument/2006/relationships/image" Target="/ppt/media/image3.png" Id="R25f91df167bf4171" /><Relationship Type="http://schemas.openxmlformats.org/officeDocument/2006/relationships/notesSlide" Target="/ppt/notesSlides/notesSlide5.xml" Id="Rb978c167b2484c5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70c5d7733644af5" /><Relationship Type="http://schemas.openxmlformats.org/officeDocument/2006/relationships/image" Target="/ppt/media/image4.png" Id="R1833e03618904d60" /><Relationship Type="http://schemas.openxmlformats.org/officeDocument/2006/relationships/notesSlide" Target="/ppt/notesSlides/notesSlide6.xml" Id="Rf8d41f5eacce49b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76b8203812b477d" /><Relationship Type="http://schemas.openxmlformats.org/officeDocument/2006/relationships/notesSlide" Target="/ppt/notesSlides/notesSlide7.xml" Id="R051b7f77a8934e8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0bf100fedda443a" /><Relationship Type="http://schemas.openxmlformats.org/officeDocument/2006/relationships/image" Target="/ppt/media/image5.png" Id="R9c88085ac3764534" /><Relationship Type="http://schemas.openxmlformats.org/officeDocument/2006/relationships/notesSlide" Target="/ppt/notesSlides/notesSlide8.xml" Id="R5aaeccc68279462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f3f16d0a4d544cf" /><Relationship Type="http://schemas.openxmlformats.org/officeDocument/2006/relationships/image" Target="/ppt/media/image6.png" Id="R1019cab3318c46b6" /><Relationship Type="http://schemas.openxmlformats.org/officeDocument/2006/relationships/notesSlide" Target="/ppt/notesSlides/notesSlide9.xml" Id="R707f6bb8566e4de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6af6060179e437a" /><Relationship Type="http://schemas.openxmlformats.org/officeDocument/2006/relationships/image" Target="/ppt/media/image7.png" Id="Rb1836b5df44641bf" /><Relationship Type="http://schemas.openxmlformats.org/officeDocument/2006/relationships/notesSlide" Target="/ppt/notesSlides/notesSlide10.xml" Id="R1a19d2c3f3e8411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db4ef1701bd42b4" /><Relationship Type="http://schemas.openxmlformats.org/officeDocument/2006/relationships/notesSlide" Target="/ppt/notesSlides/notesSlide11.xml" Id="R7ceafac8baec42f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daf95726df645ed" /><Relationship Type="http://schemas.openxmlformats.org/officeDocument/2006/relationships/notesSlide" Target="/ppt/notesSlides/notesSlide12.xml" Id="R1c8099701652444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56f09de39704bba" /><Relationship Type="http://schemas.openxmlformats.org/officeDocument/2006/relationships/image" Target="/ppt/media/image8.png" Id="Rc68cc78bfe3f4b51" /><Relationship Type="http://schemas.openxmlformats.org/officeDocument/2006/relationships/notesSlide" Target="/ppt/notesSlides/notesSlide13.xml" Id="R8fd19c15f1454866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Доля транзакций выбранных форматов панели, %</c:v>
          </c:tx>
          <c:spPr>
            <a:solidFill xmlns:a="http://schemas.openxmlformats.org/drawingml/2006/main">
              <a:srgbClr val="4C85CA"/>
            </a:solidFill>
          </c:spPr>
          <c:invertIfNegative val="0"/>
          <c:cat>
            <c:strRef>
              <c:f>'Chart Data'!$A$2:$A$4</c:f>
              <c:strCache>
                <c:ptCount val="3"/>
                <c:pt idx="0">
                  <c:v>Азиатская кухня</c:v>
                </c:pt>
                <c:pt idx="1">
                  <c:v>Пиццерии</c:v>
                </c:pt>
                <c:pt idx="2">
                  <c:v>Бургерные</c:v>
                </c:pt>
              </c:strCache>
            </c:strRef>
          </c:cat>
          <c:val>
            <c:numRef>
              <c:f>'Chart Data'!$B$2:$B$4</c:f>
              <c:numCache>
                <c:formatCode>0</c:formatCode>
                <c:ptCount val="3"/>
                <c:pt idx="0">
                  <c:v>4</c:v>
                </c:pt>
                <c:pt idx="1">
                  <c:v>7</c:v>
                </c:pt>
                <c:pt idx="2">
                  <c:v>11</c:v>
                </c:pt>
              </c:numCache>
            </c:numRef>
          </c:val>
        </c:ser>
        <c:dLbls>
          <c:numFmt formatCode="0&quot;%&quot;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2475" b="1">
                  <a:solidFill>
                    <a:srgbClr val="F4F2ED"/>
                  </a:solidFill>
                  <a:latin typeface="Segoe UI"/>
                  <a:ea typeface="Segoe UI"/>
                  <a:cs typeface="Segoe U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2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2250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</a:p>
        </c:txPr>
        <c:crossAx val="48672768"/>
      </c:catAx>
      <c:valAx>
        <c:axId val="48672768"/>
        <c:scaling>
          <c:orientation val="minMax"/>
          <c:max val="13"/>
          <c:min val="0"/>
        </c:scaling>
        <c:delete val="1"/>
        <c:axPos val="b"/>
        <c:numFmt formatCode="General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Segoe UI"/>
                <a:ea typeface="Segoe UI"/>
                <a:cs typeface="Segoe UI"/>
              </a:defRPr>
            </a:pPr>
          </a:p>
        </c:txPr>
        <c:crossAx val="48650112"/>
        <c:crossBetween val="between"/>
      </c:valAx>
      <c:spPr>
        <a:noFill xmlns:a="http://schemas.openxmlformats.org/drawingml/2006/main"/>
        <a:ln xmlns:a="http://schemas.openxmlformats.org/drawingml/2006/main" w="0">
          <a:noFill/>
        </a:ln>
      </c:spPr>
    </c:plotArea>
    <c:plotVisOnly val="1"/>
  </c:chart>
  <c:spPr>
    <a:noFill xmlns:a="http://schemas.openxmlformats.org/drawingml/2006/main"/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C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vision-text-1">
            <a:extLst xmlns:a="http://schemas.openxmlformats.org/drawingml/2006/main">
              <a:ext uri="{FF2B5EF4-FFF2-40B4-BE49-F238E27FC236}">
                <a16:creationId xmlns:a16="http://schemas.microsoft.com/office/drawing/2014/main" id="{BFEB8172-D24F-4EAC-A73A-66EF1F7CB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6225"/>
            <a:ext cx="10096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Денис Бортулев · 12 октября 2026</a:t>
            </a:r>
          </a:p>
        </p:txBody>
      </p:sp>
      <p:sp>
        <p:nvSpPr>
          <p:cNvPr id="2" name="vision-text-2">
            <a:extLst xmlns:a="http://schemas.openxmlformats.org/drawingml/2006/main">
              <a:ext uri="{FF2B5EF4-FFF2-40B4-BE49-F238E27FC236}">
                <a16:creationId xmlns:a16="http://schemas.microsoft.com/office/drawing/2014/main" id="{786F926C-96B5-463B-B02A-891B2457C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33425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480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480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Разные кухни под брендом Ленты</a:t>
            </a:r>
          </a:p>
        </p:txBody>
      </p:sp>
      <p:sp>
        <p:nvSpPr>
          <p:cNvPr id="3" name="vision-text-3">
            <a:extLst xmlns:a="http://schemas.openxmlformats.org/drawingml/2006/main">
              <a:ext uri="{FF2B5EF4-FFF2-40B4-BE49-F238E27FC236}">
                <a16:creationId xmlns:a16="http://schemas.microsoft.com/office/drawing/2014/main" id="{872A8656-D44F-456E-8BF7-EBE1DE6FB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85925"/>
            <a:ext cx="120777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Предлагаю объединить пиццу, бургеры, Азию, домашнюю кухню, кофе и пекарню под брендом Ленты, добавив семейное кафе по логике IKEA.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43F5AE-CD79-4C90-9BA8-575EAA6227D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f1cebd3e454c3c"/>
          <a:srcRect xmlns:a="http://schemas.openxmlformats.org/drawingml/2006/main" l="0" t="34000" r="0" b="0"/>
          <a:stretch xmlns:a="http://schemas.openxmlformats.org/drawingml/2006/main"/>
        </p:blipFill>
        <p:spPr>
          <a:xfrm xmlns:a="http://schemas.openxmlformats.org/drawingml/2006/main">
            <a:off x="609600" y="2609850"/>
            <a:ext cx="12496800" cy="4648200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B6E56A-72A7-403C-A7AA-534EB4F599B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98b813d1764419"/>
          <a:stretch xmlns:a="http://schemas.openxmlformats.org/drawingml/2006/main"/>
        </p:blipFill>
        <p:spPr>
          <a:xfrm xmlns:a="http://schemas.openxmlformats.org/drawingml/2006/main">
            <a:off x="11506200" y="353557"/>
            <a:ext cx="1581150" cy="578761"/>
          </a:xfrm>
          <a:prstGeom xmlns:a="http://schemas.openxmlformats.org/drawingml/2006/main" prst="rect">
            <a:avLst/>
          </a:prstGeom>
        </p:spPr>
      </p:pic>
      <p:sp>
        <p:nvSpPr>
          <p:cNvPr id="6" name="vision-text-6">
            <a:extLst xmlns:a="http://schemas.openxmlformats.org/drawingml/2006/main">
              <a:ext uri="{FF2B5EF4-FFF2-40B4-BE49-F238E27FC236}">
                <a16:creationId xmlns:a16="http://schemas.microsoft.com/office/drawing/2014/main" id="{A5551EBB-CD8B-4BC5-B49A-DE3BC30AE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772275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800" b="0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800" b="0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Концепция</a:t>
            </a:r>
          </a:p>
        </p:txBody>
      </p:sp>
    </p:spTree>
    <p:extLst>
      <p:ext uri="{BB962C8B-B14F-4D97-AF65-F5344CB8AC3E}">
        <p14:creationId xmlns:p14="http://schemas.microsoft.com/office/powerpoint/2010/main" val="155327861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C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brand-architecture-text-7">
            <a:extLst xmlns:a="http://schemas.openxmlformats.org/drawingml/2006/main">
              <a:ext uri="{FF2B5EF4-FFF2-40B4-BE49-F238E27FC236}">
                <a16:creationId xmlns:a16="http://schemas.microsoft.com/office/drawing/2014/main" id="{EAF3F63B-DFA9-4929-999C-1A1BD6F1C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22682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6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46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465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Общий бренд и разные кафе</a:t>
            </a:r>
          </a:p>
        </p:txBody>
      </p:sp>
      <p:sp>
        <p:nvSpPr>
          <p:cNvPr id="2" name="brand-architecture-text-8">
            <a:extLst xmlns:a="http://schemas.openxmlformats.org/drawingml/2006/main">
              <a:ext uri="{FF2B5EF4-FFF2-40B4-BE49-F238E27FC236}">
                <a16:creationId xmlns:a16="http://schemas.microsoft.com/office/drawing/2014/main" id="{84AFAD85-5855-4377-8489-570FD36CA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6375"/>
            <a:ext cx="112014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Предлагаю общий бренд собственных кафе. Набор кухонь и размер зала выбираем под каждый адрес.</a:t>
            </a:r>
          </a:p>
        </p:txBody>
      </p:sp>
      <p:sp>
        <p:nvSpPr>
          <p:cNvPr id="3" name="brand-architecture-text-9">
            <a:extLst xmlns:a="http://schemas.openxmlformats.org/drawingml/2006/main">
              <a:ext uri="{FF2B5EF4-FFF2-40B4-BE49-F238E27FC236}">
                <a16:creationId xmlns:a16="http://schemas.microsoft.com/office/drawing/2014/main" id="{E3FE3851-E5F6-4858-B9C4-CB420F03C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43175"/>
            <a:ext cx="1219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FFDB0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FFDB00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FFDB00"/>
                </a:solidFill>
                <a:latin typeface="Segoe UI"/>
                <a:ea typeface="Segoe UI"/>
                <a:cs typeface="Segoe UI"/>
              </a:rPr>
              <a:t>FRESH — кандидат на зонтичный бренд</a:t>
            </a:r>
          </a:p>
        </p:txBody>
      </p:sp>
      <p:sp>
        <p:nvSpPr>
          <p:cNvPr id="4" name="brand-architecture-line-10">
            <a:extLst xmlns:a="http://schemas.openxmlformats.org/drawingml/2006/main">
              <a:ext uri="{FF2B5EF4-FFF2-40B4-BE49-F238E27FC236}">
                <a16:creationId xmlns:a16="http://schemas.microsoft.com/office/drawing/2014/main" id="{3B044037-D480-486B-AD78-7ECCE88B4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124200"/>
            <a:ext cx="0" cy="3333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6C2CF"/>
            </a:solidFill>
          </a:ln>
        </p:spPr>
      </p:sp>
      <p:sp>
        <p:nvSpPr>
          <p:cNvPr id="5" name="brand-architecture-line-11">
            <a:extLst xmlns:a="http://schemas.openxmlformats.org/drawingml/2006/main">
              <a:ext uri="{FF2B5EF4-FFF2-40B4-BE49-F238E27FC236}">
                <a16:creationId xmlns:a16="http://schemas.microsoft.com/office/drawing/2014/main" id="{FE0E31AD-747E-46B4-AB14-853BA29A4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3457575"/>
            <a:ext cx="10172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6C2CF"/>
            </a:solidFill>
          </a:ln>
        </p:spPr>
      </p:sp>
      <p:cxnSp>
        <p:nvCxnSpPr>
          <p:cNvPr id="6" name="brand-architecture-arrow-12">
            <a:extLst xmlns:a="http://schemas.openxmlformats.org/drawingml/2006/main">
              <a:ext uri="{FF2B5EF4-FFF2-40B4-BE49-F238E27FC236}">
                <a16:creationId xmlns:a16="http://schemas.microsoft.com/office/drawing/2014/main" id="{D3D036CE-F23F-444F-BA38-AB48CB432982}"/>
              </a:ext>
            </a:extLst>
          </p:cNvPr>
          <p:cNvCxnSpPr/>
          <p:nvPr/>
        </p:nvCxnSpPr>
        <p:spPr>
          <a:xfrm xmlns:a="http://schemas.openxmlformats.org/drawingml/2006/main">
            <a:off x="1771650" y="3457575"/>
            <a:ext cx="0" cy="314325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B6C2CF"/>
            </a:solidFill>
            <a:tailEnd type="triangle" w="med" len="med"/>
          </a:ln>
        </p:spPr>
      </p:cxnSp>
      <p:cxnSp>
        <p:nvCxnSpPr>
          <p:cNvPr id="7" name="brand-architecture-arrow-13">
            <a:extLst xmlns:a="http://schemas.openxmlformats.org/drawingml/2006/main">
              <a:ext uri="{FF2B5EF4-FFF2-40B4-BE49-F238E27FC236}">
                <a16:creationId xmlns:a16="http://schemas.microsoft.com/office/drawing/2014/main" id="{F00F4DF9-CE29-4EFE-8D77-059D2F918C1A}"/>
              </a:ext>
            </a:extLst>
          </p:cNvPr>
          <p:cNvCxnSpPr/>
          <p:nvPr/>
        </p:nvCxnSpPr>
        <p:spPr>
          <a:xfrm xmlns:a="http://schemas.openxmlformats.org/drawingml/2006/main">
            <a:off x="4314825" y="3457575"/>
            <a:ext cx="0" cy="314325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B6C2CF"/>
            </a:solidFill>
            <a:tailEnd type="triangle" w="med" len="med"/>
          </a:ln>
        </p:spPr>
      </p:cxnSp>
      <p:cxnSp>
        <p:nvCxnSpPr>
          <p:cNvPr id="8" name="brand-architecture-arrow-14">
            <a:extLst xmlns:a="http://schemas.openxmlformats.org/drawingml/2006/main">
              <a:ext uri="{FF2B5EF4-FFF2-40B4-BE49-F238E27FC236}">
                <a16:creationId xmlns:a16="http://schemas.microsoft.com/office/drawing/2014/main" id="{E58E0281-6A17-4487-B645-C0A78D688F35}"/>
              </a:ext>
            </a:extLst>
          </p:cNvPr>
          <p:cNvCxnSpPr/>
          <p:nvPr/>
        </p:nvCxnSpPr>
        <p:spPr>
          <a:xfrm xmlns:a="http://schemas.openxmlformats.org/drawingml/2006/main">
            <a:off x="6858000" y="3457575"/>
            <a:ext cx="0" cy="314325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B6C2CF"/>
            </a:solidFill>
            <a:tailEnd type="triangle" w="med" len="med"/>
          </a:ln>
        </p:spPr>
      </p:cxnSp>
      <p:cxnSp>
        <p:nvCxnSpPr>
          <p:cNvPr id="9" name="brand-architecture-arrow-15">
            <a:extLst xmlns:a="http://schemas.openxmlformats.org/drawingml/2006/main">
              <a:ext uri="{FF2B5EF4-FFF2-40B4-BE49-F238E27FC236}">
                <a16:creationId xmlns:a16="http://schemas.microsoft.com/office/drawing/2014/main" id="{B5D03D11-4E2D-43DD-BD31-77191D1739C1}"/>
              </a:ext>
            </a:extLst>
          </p:cNvPr>
          <p:cNvCxnSpPr/>
          <p:nvPr/>
        </p:nvCxnSpPr>
        <p:spPr>
          <a:xfrm xmlns:a="http://schemas.openxmlformats.org/drawingml/2006/main">
            <a:off x="9401175" y="3457575"/>
            <a:ext cx="0" cy="314325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B6C2CF"/>
            </a:solidFill>
            <a:tailEnd type="triangle" w="med" len="med"/>
          </a:ln>
        </p:spPr>
      </p:cxnSp>
      <p:cxnSp>
        <p:nvCxnSpPr>
          <p:cNvPr id="10" name="brand-architecture-arrow-16">
            <a:extLst xmlns:a="http://schemas.openxmlformats.org/drawingml/2006/main">
              <a:ext uri="{FF2B5EF4-FFF2-40B4-BE49-F238E27FC236}">
                <a16:creationId xmlns:a16="http://schemas.microsoft.com/office/drawing/2014/main" id="{A11B01E3-2517-4131-868A-E7B05B080950}"/>
              </a:ext>
            </a:extLst>
          </p:cNvPr>
          <p:cNvCxnSpPr/>
          <p:nvPr/>
        </p:nvCxnSpPr>
        <p:spPr>
          <a:xfrm xmlns:a="http://schemas.openxmlformats.org/drawingml/2006/main">
            <a:off x="11944350" y="3457575"/>
            <a:ext cx="0" cy="314325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B6C2CF"/>
            </a:solidFill>
            <a:tailEnd type="triangle" w="med" len="med"/>
          </a:ln>
        </p:spPr>
      </p:cxnSp>
      <p:sp>
        <p:nvSpPr>
          <p:cNvPr id="11" name="brand-architecture-text-17">
            <a:extLst xmlns:a="http://schemas.openxmlformats.org/drawingml/2006/main">
              <a:ext uri="{FF2B5EF4-FFF2-40B4-BE49-F238E27FC236}">
                <a16:creationId xmlns:a16="http://schemas.microsoft.com/office/drawing/2014/main" id="{870934C1-028E-47B4-B986-0C2894180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0025"/>
            <a:ext cx="23241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5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5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55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Пицца</a:t>
            </a:r>
          </a:p>
        </p:txBody>
      </p:sp>
      <p:sp>
        <p:nvSpPr>
          <p:cNvPr id="12" name="brand-architecture-text-18">
            <a:extLst xmlns:a="http://schemas.openxmlformats.org/drawingml/2006/main">
              <a:ext uri="{FF2B5EF4-FFF2-40B4-BE49-F238E27FC236}">
                <a16:creationId xmlns:a16="http://schemas.microsoft.com/office/drawing/2014/main" id="{DD69E2B6-602D-4333-9266-B245A970F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2775" y="4010025"/>
            <a:ext cx="23241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5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5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55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Бургеры и гриль</a:t>
            </a:r>
          </a:p>
        </p:txBody>
      </p:sp>
      <p:sp>
        <p:nvSpPr>
          <p:cNvPr id="13" name="brand-architecture-text-19">
            <a:extLst xmlns:a="http://schemas.openxmlformats.org/drawingml/2006/main">
              <a:ext uri="{FF2B5EF4-FFF2-40B4-BE49-F238E27FC236}">
                <a16:creationId xmlns:a16="http://schemas.microsoft.com/office/drawing/2014/main" id="{0BE17B1D-8E3F-4C8B-8E71-C787A3F8D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4010025"/>
            <a:ext cx="23241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5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5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55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Азия</a:t>
            </a:r>
          </a:p>
        </p:txBody>
      </p:sp>
      <p:sp>
        <p:nvSpPr>
          <p:cNvPr id="14" name="brand-architecture-text-20">
            <a:extLst xmlns:a="http://schemas.openxmlformats.org/drawingml/2006/main">
              <a:ext uri="{FF2B5EF4-FFF2-40B4-BE49-F238E27FC236}">
                <a16:creationId xmlns:a16="http://schemas.microsoft.com/office/drawing/2014/main" id="{721EEF01-8C82-4246-9890-C636F2A02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4010025"/>
            <a:ext cx="23241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5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5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55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Домашняя кухня</a:t>
            </a:r>
          </a:p>
        </p:txBody>
      </p:sp>
      <p:sp>
        <p:nvSpPr>
          <p:cNvPr id="15" name="brand-architecture-text-21">
            <a:extLst xmlns:a="http://schemas.openxmlformats.org/drawingml/2006/main">
              <a:ext uri="{FF2B5EF4-FFF2-40B4-BE49-F238E27FC236}">
                <a16:creationId xmlns:a16="http://schemas.microsoft.com/office/drawing/2014/main" id="{6E0C2B2B-5B1F-4645-8365-F74F11F42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4010025"/>
            <a:ext cx="23241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5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5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55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Кофе и пекарня</a:t>
            </a:r>
          </a:p>
        </p:txBody>
      </p:sp>
      <p:sp>
        <p:nvSpPr>
          <p:cNvPr id="16" name="brand-architecture-line-22">
            <a:extLst xmlns:a="http://schemas.openxmlformats.org/drawingml/2006/main">
              <a:ext uri="{FF2B5EF4-FFF2-40B4-BE49-F238E27FC236}">
                <a16:creationId xmlns:a16="http://schemas.microsoft.com/office/drawing/2014/main" id="{3430E4E1-3418-4215-B135-B55E17487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5057775"/>
            <a:ext cx="0" cy="2286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3A5069"/>
            </a:solidFill>
          </a:ln>
        </p:spPr>
      </p:sp>
      <p:sp>
        <p:nvSpPr>
          <p:cNvPr id="17" name="brand-architecture-line-23">
            <a:extLst xmlns:a="http://schemas.openxmlformats.org/drawingml/2006/main">
              <a:ext uri="{FF2B5EF4-FFF2-40B4-BE49-F238E27FC236}">
                <a16:creationId xmlns:a16="http://schemas.microsoft.com/office/drawing/2014/main" id="{83815F46-BA7A-420D-8FBA-DBA1E05B6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5057775"/>
            <a:ext cx="0" cy="2286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3A5069"/>
            </a:solidFill>
          </a:ln>
        </p:spPr>
      </p:sp>
      <p:sp>
        <p:nvSpPr>
          <p:cNvPr id="18" name="brand-architecture-line-24">
            <a:extLst xmlns:a="http://schemas.openxmlformats.org/drawingml/2006/main">
              <a:ext uri="{FF2B5EF4-FFF2-40B4-BE49-F238E27FC236}">
                <a16:creationId xmlns:a16="http://schemas.microsoft.com/office/drawing/2014/main" id="{933C2669-4122-4AEC-B7EA-3EF7BC96F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057775"/>
            <a:ext cx="0" cy="2286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3A5069"/>
            </a:solidFill>
          </a:ln>
        </p:spPr>
      </p:sp>
      <p:sp>
        <p:nvSpPr>
          <p:cNvPr id="19" name="brand-architecture-line-25">
            <a:extLst xmlns:a="http://schemas.openxmlformats.org/drawingml/2006/main">
              <a:ext uri="{FF2B5EF4-FFF2-40B4-BE49-F238E27FC236}">
                <a16:creationId xmlns:a16="http://schemas.microsoft.com/office/drawing/2014/main" id="{D815B43E-7A42-440C-9D5A-560734AA7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5057775"/>
            <a:ext cx="0" cy="2286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3A5069"/>
            </a:solidFill>
          </a:ln>
        </p:spPr>
      </p:sp>
      <p:sp>
        <p:nvSpPr>
          <p:cNvPr id="20" name="brand-architecture-line-26">
            <a:extLst xmlns:a="http://schemas.openxmlformats.org/drawingml/2006/main">
              <a:ext uri="{FF2B5EF4-FFF2-40B4-BE49-F238E27FC236}">
                <a16:creationId xmlns:a16="http://schemas.microsoft.com/office/drawing/2014/main" id="{21A9230B-6BF0-4D19-964F-882D3D6C5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44350" y="5057775"/>
            <a:ext cx="0" cy="2286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3A5069"/>
            </a:solidFill>
          </a:ln>
        </p:spPr>
      </p:sp>
      <p:sp>
        <p:nvSpPr>
          <p:cNvPr id="21" name="brand-architecture-line-27">
            <a:extLst xmlns:a="http://schemas.openxmlformats.org/drawingml/2006/main">
              <a:ext uri="{FF2B5EF4-FFF2-40B4-BE49-F238E27FC236}">
                <a16:creationId xmlns:a16="http://schemas.microsoft.com/office/drawing/2014/main" id="{94C6879F-523C-4A53-BA54-569E521D5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5286375"/>
            <a:ext cx="10172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3A5069"/>
            </a:solidFill>
          </a:ln>
        </p:spPr>
      </p:sp>
      <p:sp>
        <p:nvSpPr>
          <p:cNvPr id="22" name="brand-architecture-line-28">
            <a:extLst xmlns:a="http://schemas.openxmlformats.org/drawingml/2006/main">
              <a:ext uri="{FF2B5EF4-FFF2-40B4-BE49-F238E27FC236}">
                <a16:creationId xmlns:a16="http://schemas.microsoft.com/office/drawing/2014/main" id="{7A240CCF-0816-45D5-B2C8-CF8D4DE4F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286375"/>
            <a:ext cx="0" cy="285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3A5069"/>
            </a:solidFill>
          </a:ln>
        </p:spPr>
      </p:sp>
      <p:sp>
        <p:nvSpPr>
          <p:cNvPr id="23" name="brand-architecture-line-29">
            <a:extLst xmlns:a="http://schemas.openxmlformats.org/drawingml/2006/main">
              <a:ext uri="{FF2B5EF4-FFF2-40B4-BE49-F238E27FC236}">
                <a16:creationId xmlns:a16="http://schemas.microsoft.com/office/drawing/2014/main" id="{94CB1CC1-50F2-4AD3-A884-916052AF0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5575" y="5572125"/>
            <a:ext cx="83248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3A5069"/>
            </a:solidFill>
          </a:ln>
        </p:spPr>
      </p:sp>
      <p:cxnSp>
        <p:nvCxnSpPr>
          <p:cNvPr id="24" name="brand-architecture-arrow-30">
            <a:extLst xmlns:a="http://schemas.openxmlformats.org/drawingml/2006/main">
              <a:ext uri="{FF2B5EF4-FFF2-40B4-BE49-F238E27FC236}">
                <a16:creationId xmlns:a16="http://schemas.microsoft.com/office/drawing/2014/main" id="{8DFF9556-4C76-4F28-8A5C-588C07B8F5D2}"/>
              </a:ext>
            </a:extLst>
          </p:cNvPr>
          <p:cNvCxnSpPr/>
          <p:nvPr/>
        </p:nvCxnSpPr>
        <p:spPr>
          <a:xfrm xmlns:a="http://schemas.openxmlformats.org/drawingml/2006/main">
            <a:off x="2695575" y="5572125"/>
            <a:ext cx="0" cy="276225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B6C2CF"/>
            </a:solidFill>
            <a:tailEnd type="triangle" w="med" len="med"/>
          </a:ln>
        </p:spPr>
      </p:cxnSp>
      <p:cxnSp>
        <p:nvCxnSpPr>
          <p:cNvPr id="25" name="brand-architecture-arrow-31">
            <a:extLst xmlns:a="http://schemas.openxmlformats.org/drawingml/2006/main">
              <a:ext uri="{FF2B5EF4-FFF2-40B4-BE49-F238E27FC236}">
                <a16:creationId xmlns:a16="http://schemas.microsoft.com/office/drawing/2014/main" id="{0C135D79-69D5-4EBF-BD00-BA8930BF3740}"/>
              </a:ext>
            </a:extLst>
          </p:cNvPr>
          <p:cNvCxnSpPr/>
          <p:nvPr/>
        </p:nvCxnSpPr>
        <p:spPr>
          <a:xfrm xmlns:a="http://schemas.openxmlformats.org/drawingml/2006/main">
            <a:off x="6858000" y="5572125"/>
            <a:ext cx="0" cy="276225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B6C2CF"/>
            </a:solidFill>
            <a:tailEnd type="triangle" w="med" len="med"/>
          </a:ln>
        </p:spPr>
      </p:cxnSp>
      <p:cxnSp>
        <p:nvCxnSpPr>
          <p:cNvPr id="26" name="brand-architecture-arrow-32">
            <a:extLst xmlns:a="http://schemas.openxmlformats.org/drawingml/2006/main">
              <a:ext uri="{FF2B5EF4-FFF2-40B4-BE49-F238E27FC236}">
                <a16:creationId xmlns:a16="http://schemas.microsoft.com/office/drawing/2014/main" id="{1000F555-D49B-42C7-A93F-B407F0ABC351}"/>
              </a:ext>
            </a:extLst>
          </p:cNvPr>
          <p:cNvCxnSpPr/>
          <p:nvPr/>
        </p:nvCxnSpPr>
        <p:spPr>
          <a:xfrm xmlns:a="http://schemas.openxmlformats.org/drawingml/2006/main">
            <a:off x="11020425" y="5572125"/>
            <a:ext cx="0" cy="276225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B6C2CF"/>
            </a:solidFill>
            <a:tailEnd type="triangle" w="med" len="med"/>
          </a:ln>
        </p:spPr>
      </p:cxnSp>
      <p:sp>
        <p:nvSpPr>
          <p:cNvPr id="27" name="brand-architecture-text-33">
            <a:extLst xmlns:a="http://schemas.openxmlformats.org/drawingml/2006/main">
              <a:ext uri="{FF2B5EF4-FFF2-40B4-BE49-F238E27FC236}">
                <a16:creationId xmlns:a16="http://schemas.microsoft.com/office/drawing/2014/main" id="{64C2B1A7-78DB-496B-8A45-1DFFF2C58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6096000"/>
            <a:ext cx="361950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325" b="0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325" b="0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325" b="0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Точка навынос</a:t>
            </a:r>
          </a:p>
        </p:txBody>
      </p:sp>
      <p:sp>
        <p:nvSpPr>
          <p:cNvPr id="28" name="brand-architecture-text-34">
            <a:extLst xmlns:a="http://schemas.openxmlformats.org/drawingml/2006/main">
              <a:ext uri="{FF2B5EF4-FFF2-40B4-BE49-F238E27FC236}">
                <a16:creationId xmlns:a16="http://schemas.microsoft.com/office/drawing/2014/main" id="{6569834F-CAEB-4EF3-923A-18586DAF6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6096000"/>
            <a:ext cx="361950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325" b="0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325" b="0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325" b="0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Кафе с небольшой посадкой</a:t>
            </a:r>
          </a:p>
        </p:txBody>
      </p:sp>
      <p:sp>
        <p:nvSpPr>
          <p:cNvPr id="29" name="brand-architecture-text-35">
            <a:extLst xmlns:a="http://schemas.openxmlformats.org/drawingml/2006/main">
              <a:ext uri="{FF2B5EF4-FFF2-40B4-BE49-F238E27FC236}">
                <a16:creationId xmlns:a16="http://schemas.microsoft.com/office/drawing/2014/main" id="{12ADA700-10F3-43D7-87C9-CB8775D60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6096000"/>
            <a:ext cx="361950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325" b="0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325" b="0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325" b="0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Семейное кафе</a:t>
            </a:r>
          </a:p>
        </p:txBody>
      </p:sp>
      <p:sp>
        <p:nvSpPr>
          <p:cNvPr id="30" name="brand-architecture-text-36">
            <a:extLst xmlns:a="http://schemas.openxmlformats.org/drawingml/2006/main">
              <a:ext uri="{FF2B5EF4-FFF2-40B4-BE49-F238E27FC236}">
                <a16:creationId xmlns:a16="http://schemas.microsoft.com/office/drawing/2014/main" id="{0FFF14F8-46B4-4F25-A600-E5BF715FF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15900" y="7229475"/>
            <a:ext cx="3333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8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8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84036929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C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market-text-37">
            <a:extLst xmlns:a="http://schemas.openxmlformats.org/drawingml/2006/main">
              <a:ext uri="{FF2B5EF4-FFF2-40B4-BE49-F238E27FC236}">
                <a16:creationId xmlns:a16="http://schemas.microsoft.com/office/drawing/2014/main" id="{E312830D-A8B6-4D19-92D4-C74B928A5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22682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6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46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465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Рынок и выбор кухни</a:t>
            </a:r>
          </a:p>
        </p:txBody>
      </p:sp>
      <p:sp>
        <p:nvSpPr>
          <p:cNvPr id="2" name="market-text-38">
            <a:extLst xmlns:a="http://schemas.openxmlformats.org/drawingml/2006/main">
              <a:ext uri="{FF2B5EF4-FFF2-40B4-BE49-F238E27FC236}">
                <a16:creationId xmlns:a16="http://schemas.microsoft.com/office/drawing/2014/main" id="{E2F17819-2280-4F1A-8064-48CE2C792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6375"/>
            <a:ext cx="12163425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Рост готовой еды даёт основание проверить несколько кухонь. Их сочетание определяем по спросу вокруг конкретного гипермаркета.</a:t>
            </a:r>
          </a:p>
        </p:txBody>
      </p:sp>
      <p:sp>
        <p:nvSpPr>
          <p:cNvPr id="3" name="market-text-39">
            <a:extLst xmlns:a="http://schemas.openxmlformats.org/drawingml/2006/main">
              <a:ext uri="{FF2B5EF4-FFF2-40B4-BE49-F238E27FC236}">
                <a16:creationId xmlns:a16="http://schemas.microsoft.com/office/drawing/2014/main" id="{FB3F80BF-1073-45E4-BBC0-60DBE8CE2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28900"/>
            <a:ext cx="47053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82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825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1,12</a:t>
            </a:r>
          </a:p>
        </p:txBody>
      </p:sp>
      <p:sp>
        <p:nvSpPr>
          <p:cNvPr id="4" name="market-text-40">
            <a:extLst xmlns:a="http://schemas.openxmlformats.org/drawingml/2006/main">
              <a:ext uri="{FF2B5EF4-FFF2-40B4-BE49-F238E27FC236}">
                <a16:creationId xmlns:a16="http://schemas.microsoft.com/office/drawing/2014/main" id="{70AE89BE-6FC6-4660-9ADE-1389B1E59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57650"/>
            <a:ext cx="44577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330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трлн ₽</a:t>
            </a:r>
          </a:p>
        </p:txBody>
      </p:sp>
      <p:sp>
        <p:nvSpPr>
          <p:cNvPr id="5" name="market-text-41">
            <a:extLst xmlns:a="http://schemas.openxmlformats.org/drawingml/2006/main">
              <a:ext uri="{FF2B5EF4-FFF2-40B4-BE49-F238E27FC236}">
                <a16:creationId xmlns:a16="http://schemas.microsoft.com/office/drawing/2014/main" id="{64FE6778-FCC4-4706-B151-C39220CD4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48225"/>
            <a:ext cx="45624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Готовая еда в ритейле, 2025</a:t>
            </a:r>
          </a:p>
        </p:txBody>
      </p:sp>
      <p:sp>
        <p:nvSpPr>
          <p:cNvPr id="6" name="market-text-42">
            <a:extLst xmlns:a="http://schemas.openxmlformats.org/drawingml/2006/main">
              <a:ext uri="{FF2B5EF4-FFF2-40B4-BE49-F238E27FC236}">
                <a16:creationId xmlns:a16="http://schemas.microsoft.com/office/drawing/2014/main" id="{5B32DB7C-BA57-46B9-A3D8-29862CA56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00725"/>
            <a:ext cx="44577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FFDB0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4050" b="1">
                <a:solidFill>
                  <a:srgbClr val="FFDB00"/>
                </a:solidFill>
                <a:latin typeface="Segoe UI"/>
                <a:ea typeface="Segoe UI"/>
                <a:cs typeface="Segoe UI"/>
              </a:defRPr>
            </a:pPr>
            <a:r>
              <a:rPr sz="4050" b="1">
                <a:solidFill>
                  <a:srgbClr val="FFDB00"/>
                </a:solidFill>
                <a:latin typeface="Segoe UI"/>
                <a:ea typeface="Segoe UI"/>
                <a:cs typeface="Segoe UI"/>
              </a:rPr>
              <a:t>+18,5%</a:t>
            </a:r>
          </a:p>
        </p:txBody>
      </p:sp>
      <p:sp>
        <p:nvSpPr>
          <p:cNvPr id="7" name="market-text-43">
            <a:extLst xmlns:a="http://schemas.openxmlformats.org/drawingml/2006/main">
              <a:ext uri="{FF2B5EF4-FFF2-40B4-BE49-F238E27FC236}">
                <a16:creationId xmlns:a16="http://schemas.microsoft.com/office/drawing/2014/main" id="{50116363-8C87-404F-A39B-91A3B45FA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57975"/>
            <a:ext cx="44577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Рост в деньгах к 2024</a:t>
            </a:r>
          </a:p>
        </p:txBody>
      </p:sp>
      <p:sp>
        <p:nvSpPr>
          <p:cNvPr id="8" name="market-line-44">
            <a:extLst xmlns:a="http://schemas.openxmlformats.org/drawingml/2006/main">
              <a:ext uri="{FF2B5EF4-FFF2-40B4-BE49-F238E27FC236}">
                <a16:creationId xmlns:a16="http://schemas.microsoft.com/office/drawing/2014/main" id="{BC725A46-2D9E-4C17-989C-86D014720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34025" y="2647950"/>
            <a:ext cx="0" cy="44100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A5069"/>
            </a:solidFill>
          </a:ln>
        </p:spPr>
      </p:sp>
      <p:sp>
        <p:nvSpPr>
          <p:cNvPr id="9" name="market-text-45">
            <a:extLst xmlns:a="http://schemas.openxmlformats.org/drawingml/2006/main">
              <a:ext uri="{FF2B5EF4-FFF2-40B4-BE49-F238E27FC236}">
                <a16:creationId xmlns:a16="http://schemas.microsoft.com/office/drawing/2014/main" id="{456B5863-E967-48A5-9913-2E34C74D2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638425"/>
            <a:ext cx="70580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2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Доля транзакций выбранных</a:t>
            </a:r>
          </a:p>
          <a:p xmlns:a="http://schemas.openxmlformats.org/drawingml/2006/main">
            <a:pPr algn="l">
              <a:defRPr sz="22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форматов панели, %</a:t>
            </a:r>
          </a:p>
        </p:txBody>
      </p:sp>
      <p:graphicFrame>
        <p:nvGraphicFramePr>
          <p:cNvPr id="10" name="Chart">
            <a:extLst xmlns:a="http://schemas.openxmlformats.org/drawingml/2006/main">
              <a:ext uri="{FF2B5EF4-FFF2-40B4-BE49-F238E27FC236}">
                <a16:creationId xmlns:a16="http://schemas.microsoft.com/office/drawing/2014/main" id="{06F2B11F-4011-4849-AB2D-AB88ACF2EBD4}"/>
              </a:ext>
            </a:extLst>
          </p:cNvPr>
          <p:cNvGraphicFramePr/>
          <p:nvPr/>
        </p:nvGraphicFramePr>
        <p:xfrm>
          <a:off xmlns:a="http://schemas.openxmlformats.org/drawingml/2006/main" x="5972175" y="3705225"/>
          <a:ext xmlns:a="http://schemas.openxmlformats.org/drawingml/2006/main" cx="7134225" cy="25050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cf3f70ef88bc4a68"/>
          </a:graphicData>
        </a:graphic>
      </p:graphicFrame>
      <p:sp>
        <p:nvSpPr>
          <p:cNvPr id="11" name="market-text-46">
            <a:extLst xmlns:a="http://schemas.openxmlformats.org/drawingml/2006/main">
              <a:ext uri="{FF2B5EF4-FFF2-40B4-BE49-F238E27FC236}">
                <a16:creationId xmlns:a16="http://schemas.microsoft.com/office/drawing/2014/main" id="{76B7D3B8-276B-4B84-97D1-DA9B3D6D6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6677025"/>
            <a:ext cx="706755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РОМИР, январь–июнь 2026</a:t>
            </a:r>
          </a:p>
        </p:txBody>
      </p:sp>
      <p:sp>
        <p:nvSpPr>
          <p:cNvPr id="12" name="market-text-47">
            <a:extLst xmlns:a="http://schemas.openxmlformats.org/drawingml/2006/main">
              <a:ext uri="{FF2B5EF4-FFF2-40B4-BE49-F238E27FC236}">
                <a16:creationId xmlns:a16="http://schemas.microsoft.com/office/drawing/2014/main" id="{AE2E6F21-FAB1-412D-9DB3-85780B241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15900" y="7229475"/>
            <a:ext cx="3333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8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8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4921506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C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existing-text-48">
            <a:extLst xmlns:a="http://schemas.openxmlformats.org/drawingml/2006/main">
              <a:ext uri="{FF2B5EF4-FFF2-40B4-BE49-F238E27FC236}">
                <a16:creationId xmlns:a16="http://schemas.microsoft.com/office/drawing/2014/main" id="{44DA84CE-102E-47CB-A4F8-504182ECD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22682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6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46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465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У Ленты уже есть основа</a:t>
            </a:r>
          </a:p>
        </p:txBody>
      </p:sp>
      <p:sp>
        <p:nvSpPr>
          <p:cNvPr id="2" name="existing-text-49">
            <a:extLst xmlns:a="http://schemas.openxmlformats.org/drawingml/2006/main">
              <a:ext uri="{FF2B5EF4-FFF2-40B4-BE49-F238E27FC236}">
                <a16:creationId xmlns:a16="http://schemas.microsoft.com/office/drawing/2014/main" id="{1865BD36-CE05-4709-9518-30D6D4B28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6375"/>
            <a:ext cx="121920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У Ленты уже есть еда, производство и кафе. Предлагаю проверить, что из этого можно повторять на новых адресах.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2B56F7-2D69-4EEF-92DC-041BFE429B8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54a101fb924d4a"/>
          <a:srcRect xmlns:a="http://schemas.openxmlformats.org/drawingml/2006/main" l="0" t="16035" r="0" b="1603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2619375"/>
            <a:ext cx="8039100" cy="409575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4F38BE-6E5F-4708-B690-13CD93E4536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23e289729d4ce7"/>
          <a:stretch xmlns:a="http://schemas.openxmlformats.org/drawingml/2006/main"/>
        </p:blipFill>
        <p:spPr>
          <a:xfrm xmlns:a="http://schemas.openxmlformats.org/drawingml/2006/main">
            <a:off x="9020175" y="2620566"/>
            <a:ext cx="4086225" cy="3064669"/>
          </a:xfrm>
          <a:prstGeom xmlns:a="http://schemas.openxmlformats.org/drawingml/2006/main" prst="rect">
            <a:avLst/>
          </a:prstGeom>
        </p:spPr>
      </p:pic>
      <p:sp>
        <p:nvSpPr>
          <p:cNvPr id="5" name="existing-text-52">
            <a:extLst xmlns:a="http://schemas.openxmlformats.org/drawingml/2006/main">
              <a:ext uri="{FF2B5EF4-FFF2-40B4-BE49-F238E27FC236}">
                <a16:creationId xmlns:a16="http://schemas.microsoft.com/office/drawing/2014/main" id="{8D5B6C01-C004-481E-BC33-71C257D88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67525"/>
            <a:ext cx="80391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Кулинария и пекарня</a:t>
            </a:r>
          </a:p>
        </p:txBody>
      </p:sp>
      <p:sp>
        <p:nvSpPr>
          <p:cNvPr id="6" name="existing-text-53">
            <a:extLst xmlns:a="http://schemas.openxmlformats.org/drawingml/2006/main">
              <a:ext uri="{FF2B5EF4-FFF2-40B4-BE49-F238E27FC236}">
                <a16:creationId xmlns:a16="http://schemas.microsoft.com/office/drawing/2014/main" id="{675F0244-B1D5-44F4-A9FA-D13B03C65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0175" y="5829300"/>
            <a:ext cx="40862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Кафе и посадка</a:t>
            </a:r>
          </a:p>
        </p:txBody>
      </p:sp>
      <p:sp>
        <p:nvSpPr>
          <p:cNvPr id="7" name="existing-text-54">
            <a:extLst xmlns:a="http://schemas.openxmlformats.org/drawingml/2006/main">
              <a:ext uri="{FF2B5EF4-FFF2-40B4-BE49-F238E27FC236}">
                <a16:creationId xmlns:a16="http://schemas.microsoft.com/office/drawing/2014/main" id="{BE79F239-32E5-4826-8A54-92F30C7B7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0175" y="6543675"/>
            <a:ext cx="40862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Опыт FRESH</a:t>
            </a:r>
          </a:p>
        </p:txBody>
      </p:sp>
      <p:sp>
        <p:nvSpPr>
          <p:cNvPr id="8" name="existing-text-55">
            <a:extLst xmlns:a="http://schemas.openxmlformats.org/drawingml/2006/main">
              <a:ext uri="{FF2B5EF4-FFF2-40B4-BE49-F238E27FC236}">
                <a16:creationId xmlns:a16="http://schemas.microsoft.com/office/drawing/2014/main" id="{B1CAB81E-B351-47B4-9659-78AE6325E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15900" y="7229475"/>
            <a:ext cx="3333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8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8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9554789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1C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modules-text-56">
            <a:extLst xmlns:a="http://schemas.openxmlformats.org/drawingml/2006/main">
              <a:ext uri="{FF2B5EF4-FFF2-40B4-BE49-F238E27FC236}">
                <a16:creationId xmlns:a16="http://schemas.microsoft.com/office/drawing/2014/main" id="{5BBC99DE-D400-4B83-94C1-B6057AAFA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22682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6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46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465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Пять кухонь, общий бренд</a:t>
            </a:r>
          </a:p>
        </p:txBody>
      </p:sp>
      <p:sp>
        <p:nvSpPr>
          <p:cNvPr id="2" name="modules-text-57">
            <a:extLst xmlns:a="http://schemas.openxmlformats.org/drawingml/2006/main">
              <a:ext uri="{FF2B5EF4-FFF2-40B4-BE49-F238E27FC236}">
                <a16:creationId xmlns:a16="http://schemas.microsoft.com/office/drawing/2014/main" id="{B3F00D82-344C-4190-A68C-025E86864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21920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2325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Состав точки зависит от спроса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3C7421-C621-4545-ADE0-C3D264808FB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f91df167bf4171"/>
          <a:srcRect xmlns:a="http://schemas.openxmlformats.org/drawingml/2006/main" l="0" t="25500" r="0" b="22000"/>
          <a:stretch xmlns:a="http://schemas.openxmlformats.org/drawingml/2006/main"/>
        </p:blipFill>
        <p:spPr>
          <a:xfrm xmlns:a="http://schemas.openxmlformats.org/drawingml/2006/main">
            <a:off x="609600" y="2314575"/>
            <a:ext cx="12496800" cy="3695700"/>
          </a:xfrm>
          <a:prstGeom xmlns:a="http://schemas.openxmlformats.org/drawingml/2006/main" prst="rect">
            <a:avLst/>
          </a:prstGeom>
        </p:spPr>
      </p:pic>
      <p:sp>
        <p:nvSpPr>
          <p:cNvPr id="4" name="modules-text-59">
            <a:extLst xmlns:a="http://schemas.openxmlformats.org/drawingml/2006/main">
              <a:ext uri="{FF2B5EF4-FFF2-40B4-BE49-F238E27FC236}">
                <a16:creationId xmlns:a16="http://schemas.microsoft.com/office/drawing/2014/main" id="{22FF4AAC-E78B-4ABF-927B-C77BFDDB4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29350"/>
            <a:ext cx="23241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40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40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40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Пицца</a:t>
            </a:r>
          </a:p>
        </p:txBody>
      </p:sp>
      <p:sp>
        <p:nvSpPr>
          <p:cNvPr id="5" name="modules-text-60">
            <a:extLst xmlns:a="http://schemas.openxmlformats.org/drawingml/2006/main">
              <a:ext uri="{FF2B5EF4-FFF2-40B4-BE49-F238E27FC236}">
                <a16:creationId xmlns:a16="http://schemas.microsoft.com/office/drawing/2014/main" id="{7EC0078B-3365-48DE-9236-CE737CEDC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6229350"/>
            <a:ext cx="23241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40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40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40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Бургеры</a:t>
            </a:r>
          </a:p>
          <a:p xmlns:a="http://schemas.openxmlformats.org/drawingml/2006/main">
            <a:pPr algn="ctr">
              <a:defRPr sz="240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40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и гриль</a:t>
            </a:r>
          </a:p>
        </p:txBody>
      </p:sp>
      <p:sp>
        <p:nvSpPr>
          <p:cNvPr id="6" name="modules-text-61">
            <a:extLst xmlns:a="http://schemas.openxmlformats.org/drawingml/2006/main">
              <a:ext uri="{FF2B5EF4-FFF2-40B4-BE49-F238E27FC236}">
                <a16:creationId xmlns:a16="http://schemas.microsoft.com/office/drawing/2014/main" id="{4D369C79-F6FE-49B4-B520-FF231903F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6229350"/>
            <a:ext cx="23241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40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40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40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Азия:</a:t>
            </a:r>
          </a:p>
          <a:p xmlns:a="http://schemas.openxmlformats.org/drawingml/2006/main">
            <a:pPr algn="ctr">
              <a:defRPr sz="240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40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вок и суши</a:t>
            </a:r>
          </a:p>
        </p:txBody>
      </p:sp>
      <p:sp>
        <p:nvSpPr>
          <p:cNvPr id="7" name="modules-text-62">
            <a:extLst xmlns:a="http://schemas.openxmlformats.org/drawingml/2006/main">
              <a:ext uri="{FF2B5EF4-FFF2-40B4-BE49-F238E27FC236}">
                <a16:creationId xmlns:a16="http://schemas.microsoft.com/office/drawing/2014/main" id="{4CEEB77A-B4E7-4620-ABFA-998DB0173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6229350"/>
            <a:ext cx="23241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40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40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40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Домашняя</a:t>
            </a:r>
          </a:p>
          <a:p xmlns:a="http://schemas.openxmlformats.org/drawingml/2006/main">
            <a:pPr algn="ctr">
              <a:defRPr sz="240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40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кухня</a:t>
            </a:r>
          </a:p>
        </p:txBody>
      </p:sp>
      <p:sp>
        <p:nvSpPr>
          <p:cNvPr id="8" name="modules-text-63">
            <a:extLst xmlns:a="http://schemas.openxmlformats.org/drawingml/2006/main">
              <a:ext uri="{FF2B5EF4-FFF2-40B4-BE49-F238E27FC236}">
                <a16:creationId xmlns:a16="http://schemas.microsoft.com/office/drawing/2014/main" id="{91696211-62C1-4D0B-909F-8DEB921D6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25150" y="6229350"/>
            <a:ext cx="23241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40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40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40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Кофе</a:t>
            </a:r>
          </a:p>
          <a:p xmlns:a="http://schemas.openxmlformats.org/drawingml/2006/main">
            <a:pPr algn="ctr">
              <a:defRPr sz="240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40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и пекарня</a:t>
            </a:r>
          </a:p>
        </p:txBody>
      </p:sp>
      <p:sp>
        <p:nvSpPr>
          <p:cNvPr id="9" name="modules-text-64">
            <a:extLst xmlns:a="http://schemas.openxmlformats.org/drawingml/2006/main">
              <a:ext uri="{FF2B5EF4-FFF2-40B4-BE49-F238E27FC236}">
                <a16:creationId xmlns:a16="http://schemas.microsoft.com/office/drawing/2014/main" id="{6C254BBF-F09F-4E10-9971-A5B85956D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48525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Вок и суши требуют разных процессов</a:t>
            </a:r>
          </a:p>
        </p:txBody>
      </p:sp>
      <p:sp>
        <p:nvSpPr>
          <p:cNvPr id="10" name="modules-text-65">
            <a:extLst xmlns:a="http://schemas.openxmlformats.org/drawingml/2006/main">
              <a:ext uri="{FF2B5EF4-FFF2-40B4-BE49-F238E27FC236}">
                <a16:creationId xmlns:a16="http://schemas.microsoft.com/office/drawing/2014/main" id="{9A7391FF-8C12-462F-BF42-57B11349B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1905000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8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8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Концепция</a:t>
            </a:r>
          </a:p>
        </p:txBody>
      </p:sp>
      <p:sp>
        <p:nvSpPr>
          <p:cNvPr id="11" name="modules-text-66">
            <a:extLst xmlns:a="http://schemas.openxmlformats.org/drawingml/2006/main">
              <a:ext uri="{FF2B5EF4-FFF2-40B4-BE49-F238E27FC236}">
                <a16:creationId xmlns:a16="http://schemas.microsoft.com/office/drawing/2014/main" id="{44BF9897-3CA6-4C99-89D3-188906BAF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15900" y="7229475"/>
            <a:ext cx="3333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8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8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9118720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1C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family-text-67">
            <a:extLst xmlns:a="http://schemas.openxmlformats.org/drawingml/2006/main">
              <a:ext uri="{FF2B5EF4-FFF2-40B4-BE49-F238E27FC236}">
                <a16:creationId xmlns:a16="http://schemas.microsoft.com/office/drawing/2014/main" id="{1F06E344-F568-448B-9950-B01C7597A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22682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425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4425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4425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Семейное кафе по логике IKEA</a:t>
            </a:r>
          </a:p>
        </p:txBody>
      </p:sp>
      <p:sp>
        <p:nvSpPr>
          <p:cNvPr id="2" name="family-text-68">
            <a:extLst xmlns:a="http://schemas.openxmlformats.org/drawingml/2006/main">
              <a:ext uri="{FF2B5EF4-FFF2-40B4-BE49-F238E27FC236}">
                <a16:creationId xmlns:a16="http://schemas.microsoft.com/office/drawing/2014/main" id="{013A2D4A-915C-4FA0-94F5-96ADCF79B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6375"/>
            <a:ext cx="117919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Предлагаю кафе с самообслуживанием, где семья выбирает еду разных кухонь и удобно садится за общий стол.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E1E244-92AA-410E-8463-8F5DF391794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33e03618904d60"/>
          <a:srcRect xmlns:a="http://schemas.openxmlformats.org/drawingml/2006/main" l="0" t="3500" r="0" b="7500"/>
          <a:stretch xmlns:a="http://schemas.openxmlformats.org/drawingml/2006/main"/>
        </p:blipFill>
        <p:spPr>
          <a:xfrm xmlns:a="http://schemas.openxmlformats.org/drawingml/2006/main">
            <a:off x="609600" y="2476500"/>
            <a:ext cx="9525000" cy="4762500"/>
          </a:xfrm>
          <a:prstGeom xmlns:a="http://schemas.openxmlformats.org/drawingml/2006/main" prst="rect">
            <a:avLst/>
          </a:prstGeom>
        </p:spPr>
      </p:pic>
      <p:sp>
        <p:nvSpPr>
          <p:cNvPr id="4" name="family-text-70">
            <a:extLst xmlns:a="http://schemas.openxmlformats.org/drawingml/2006/main">
              <a:ext uri="{FF2B5EF4-FFF2-40B4-BE49-F238E27FC236}">
                <a16:creationId xmlns:a16="http://schemas.microsoft.com/office/drawing/2014/main" id="{4F4B1037-F79F-462B-AD08-D475BA064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0" y="2714625"/>
            <a:ext cx="2581275" cy="1266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40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40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Выбор для взрослых и детей</a:t>
            </a:r>
          </a:p>
        </p:txBody>
      </p:sp>
      <p:sp>
        <p:nvSpPr>
          <p:cNvPr id="5" name="family-text-71">
            <a:extLst xmlns:a="http://schemas.openxmlformats.org/drawingml/2006/main">
              <a:ext uri="{FF2B5EF4-FFF2-40B4-BE49-F238E27FC236}">
                <a16:creationId xmlns:a16="http://schemas.microsoft.com/office/drawing/2014/main" id="{732BA60C-3B10-4E4D-B4D1-DCEF0BB65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0" y="4152900"/>
            <a:ext cx="2581275" cy="1266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40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40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Понятная оплата и выдача</a:t>
            </a:r>
          </a:p>
        </p:txBody>
      </p:sp>
      <p:sp>
        <p:nvSpPr>
          <p:cNvPr id="6" name="family-text-72">
            <a:extLst xmlns:a="http://schemas.openxmlformats.org/drawingml/2006/main">
              <a:ext uri="{FF2B5EF4-FFF2-40B4-BE49-F238E27FC236}">
                <a16:creationId xmlns:a16="http://schemas.microsoft.com/office/drawing/2014/main" id="{634E4EB5-D430-4736-85FA-5CB7B9F62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0" y="5591175"/>
            <a:ext cx="2581275" cy="1266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40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40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Посадка для семьи и группы</a:t>
            </a:r>
          </a:p>
        </p:txBody>
      </p:sp>
      <p:sp>
        <p:nvSpPr>
          <p:cNvPr id="7" name="family-text-73">
            <a:extLst xmlns:a="http://schemas.openxmlformats.org/drawingml/2006/main">
              <a:ext uri="{FF2B5EF4-FFF2-40B4-BE49-F238E27FC236}">
                <a16:creationId xmlns:a16="http://schemas.microsoft.com/office/drawing/2014/main" id="{B68904A5-ABE6-422A-A03E-68CC890C4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6819900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800" b="0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800" b="0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Концепция</a:t>
            </a:r>
          </a:p>
        </p:txBody>
      </p:sp>
      <p:sp>
        <p:nvSpPr>
          <p:cNvPr id="8" name="family-text-74">
            <a:extLst xmlns:a="http://schemas.openxmlformats.org/drawingml/2006/main">
              <a:ext uri="{FF2B5EF4-FFF2-40B4-BE49-F238E27FC236}">
                <a16:creationId xmlns:a16="http://schemas.microsoft.com/office/drawing/2014/main" id="{C3D92187-B602-4C04-881D-FE2597DE9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15900" y="7229475"/>
            <a:ext cx="3333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8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8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24038544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71C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location-text-75">
            <a:extLst xmlns:a="http://schemas.openxmlformats.org/drawingml/2006/main">
              <a:ext uri="{FF2B5EF4-FFF2-40B4-BE49-F238E27FC236}">
                <a16:creationId xmlns:a16="http://schemas.microsoft.com/office/drawing/2014/main" id="{17F6D589-C7B7-4210-9BD8-35B552F2D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22682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6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46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465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Кафе под конкретный адрес</a:t>
            </a:r>
          </a:p>
        </p:txBody>
      </p:sp>
      <p:sp>
        <p:nvSpPr>
          <p:cNvPr id="2" name="location-text-76">
            <a:extLst xmlns:a="http://schemas.openxmlformats.org/drawingml/2006/main">
              <a:ext uri="{FF2B5EF4-FFF2-40B4-BE49-F238E27FC236}">
                <a16:creationId xmlns:a16="http://schemas.microsoft.com/office/drawing/2014/main" id="{D40C26F3-0FFC-4D87-9FE0-785543AC7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6375"/>
            <a:ext cx="121920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На каждом адресе проверяем спрос, соседние кафе и доступ к точке. По результату выбираем кухни и посадку.</a:t>
            </a:r>
          </a:p>
        </p:txBody>
      </p:sp>
      <p:sp>
        <p:nvSpPr>
          <p:cNvPr id="3" name="location-text-77">
            <a:extLst xmlns:a="http://schemas.openxmlformats.org/drawingml/2006/main">
              <a:ext uri="{FF2B5EF4-FFF2-40B4-BE49-F238E27FC236}">
                <a16:creationId xmlns:a16="http://schemas.microsoft.com/office/drawing/2014/main" id="{A68B649E-DAA9-4579-9505-DF789B073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57450"/>
            <a:ext cx="121920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Примеры сочетаний для проверки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5CEBDF-AD63-452F-BA5E-4C739579282B}"/>
              </a:ext>
            </a:extLst>
          </p:cNvPr>
          <p:cNvGraphicFramePr/>
          <p:nvPr/>
        </p:nvGraphicFramePr>
        <p:xfrm>
          <a:off xmlns:a="http://schemas.openxmlformats.org/drawingml/2006/main" x="609600" y="3067050"/>
          <a:ext xmlns:a="http://schemas.openxmlformats.org/drawingml/2006/main" cx="12496800" cy="33909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3429000"/>
                <a:gridCol w="1524000"/>
                <a:gridCol w="1905000"/>
                <a:gridCol w="1428750"/>
                <a:gridCol w="2095500"/>
                <a:gridCol w="2114550"/>
              </a:tblGrid>
              <a:tr h="819150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75" b="1">
                          <a:solidFill>
                            <a:srgbClr val="F4F2ED"/>
                          </a:solidFill>
                          <a:latin typeface="Segoe UI"/>
                          <a:ea typeface="Segoe UI"/>
                          <a:cs typeface="Segoe UI"/>
                        </a:rPr>
                        <a:t>Локация</a:t>
                      </a:r>
                    </a:p>
                  </a:txBody>
                  <a:tcPr marL="95250" marR="95250" marT="28575" marB="28575" anchor="ctr">
                    <a:lnL w="9525">
                      <a:solidFill>
                        <a:srgbClr val="3A5069"/>
                      </a:solidFill>
                      <a:prstDash val="solid"/>
                    </a:lnL>
                    <a:lnR w="9525">
                      <a:solidFill>
                        <a:srgbClr val="3A5069"/>
                      </a:solidFill>
                      <a:prstDash val="solid"/>
                    </a:lnR>
                    <a:lnT w="9525">
                      <a:solidFill>
                        <a:srgbClr val="3A5069"/>
                      </a:solidFill>
                      <a:prstDash val="solid"/>
                    </a:lnT>
                    <a:lnB w="9525">
                      <a:solidFill>
                        <a:srgbClr val="3A5069"/>
                      </a:solidFill>
                      <a:prstDash val="solid"/>
                    </a:lnB>
                    <a:solidFill>
                      <a:srgbClr val="102B49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4F2ED"/>
                          </a:solidFill>
                          <a:latin typeface="Segoe UI"/>
                          <a:ea typeface="Segoe UI"/>
                          <a:cs typeface="Segoe UI"/>
                        </a:rPr>
                        <a:t>Пицца</a:t>
                      </a:r>
                    </a:p>
                  </a:txBody>
                  <a:tcPr marL="95250" marR="95250" marT="28575" marB="28575" anchor="ctr">
                    <a:lnR w="9525">
                      <a:solidFill>
                        <a:srgbClr val="3A5069"/>
                      </a:solidFill>
                      <a:prstDash val="solid"/>
                    </a:lnR>
                    <a:lnT w="9525">
                      <a:solidFill>
                        <a:srgbClr val="3A5069"/>
                      </a:solidFill>
                      <a:prstDash val="solid"/>
                    </a:lnT>
                    <a:lnB w="9525">
                      <a:solidFill>
                        <a:srgbClr val="3A5069"/>
                      </a:solidFill>
                      <a:prstDash val="solid"/>
                    </a:lnB>
                    <a:solidFill>
                      <a:srgbClr val="102B49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4F2ED"/>
                          </a:solidFill>
                          <a:latin typeface="Segoe UI"/>
                          <a:ea typeface="Segoe UI"/>
                          <a:cs typeface="Segoe UI"/>
                        </a:rPr>
                        <a:t>Бургеры и гриль</a:t>
                      </a:r>
                    </a:p>
                  </a:txBody>
                  <a:tcPr marL="95250" marR="95250" marT="28575" marB="28575" anchor="ctr">
                    <a:lnR w="9525">
                      <a:solidFill>
                        <a:srgbClr val="3A5069"/>
                      </a:solidFill>
                      <a:prstDash val="solid"/>
                    </a:lnR>
                    <a:lnT w="9525">
                      <a:solidFill>
                        <a:srgbClr val="3A5069"/>
                      </a:solidFill>
                      <a:prstDash val="solid"/>
                    </a:lnT>
                    <a:lnB w="9525">
                      <a:solidFill>
                        <a:srgbClr val="3A5069"/>
                      </a:solidFill>
                      <a:prstDash val="solid"/>
                    </a:lnB>
                    <a:solidFill>
                      <a:srgbClr val="102B49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4F2ED"/>
                          </a:solidFill>
                          <a:latin typeface="Segoe UI"/>
                          <a:ea typeface="Segoe UI"/>
                          <a:cs typeface="Segoe UI"/>
                        </a:rPr>
                        <a:t>Азия</a:t>
                      </a:r>
                    </a:p>
                  </a:txBody>
                  <a:tcPr marL="95250" marR="95250" marT="28575" marB="28575" anchor="ctr">
                    <a:lnR w="9525">
                      <a:solidFill>
                        <a:srgbClr val="3A5069"/>
                      </a:solidFill>
                      <a:prstDash val="solid"/>
                    </a:lnR>
                    <a:lnT w="9525">
                      <a:solidFill>
                        <a:srgbClr val="3A5069"/>
                      </a:solidFill>
                      <a:prstDash val="solid"/>
                    </a:lnT>
                    <a:lnB w="9525">
                      <a:solidFill>
                        <a:srgbClr val="3A5069"/>
                      </a:solidFill>
                      <a:prstDash val="solid"/>
                    </a:lnB>
                    <a:solidFill>
                      <a:srgbClr val="102B49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4F2ED"/>
                          </a:solidFill>
                          <a:latin typeface="Segoe UI"/>
                          <a:ea typeface="Segoe UI"/>
                          <a:cs typeface="Segoe UI"/>
                        </a:rPr>
                        <a:t>Домашняя кухня</a:t>
                      </a:r>
                    </a:p>
                  </a:txBody>
                  <a:tcPr marL="95250" marR="95250" marT="28575" marB="28575" anchor="ctr">
                    <a:lnR w="9525">
                      <a:solidFill>
                        <a:srgbClr val="3A5069"/>
                      </a:solidFill>
                      <a:prstDash val="solid"/>
                    </a:lnR>
                    <a:lnT w="9525">
                      <a:solidFill>
                        <a:srgbClr val="3A5069"/>
                      </a:solidFill>
                      <a:prstDash val="solid"/>
                    </a:lnT>
                    <a:lnB w="9525">
                      <a:solidFill>
                        <a:srgbClr val="3A5069"/>
                      </a:solidFill>
                      <a:prstDash val="solid"/>
                    </a:lnB>
                    <a:solidFill>
                      <a:srgbClr val="102B49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4F2ED"/>
                          </a:solidFill>
                          <a:latin typeface="Segoe UI"/>
                          <a:ea typeface="Segoe UI"/>
                          <a:cs typeface="Segoe UI"/>
                        </a:rPr>
                        <a:t>Кофе и пекарня</a:t>
                      </a:r>
                    </a:p>
                  </a:txBody>
                  <a:tcPr marL="95250" marR="95250" marT="28575" marB="28575" anchor="ctr">
                    <a:lnR w="9525">
                      <a:solidFill>
                        <a:srgbClr val="3A5069"/>
                      </a:solidFill>
                      <a:prstDash val="solid"/>
                    </a:lnR>
                    <a:lnT w="9525">
                      <a:solidFill>
                        <a:srgbClr val="3A5069"/>
                      </a:solidFill>
                      <a:prstDash val="solid"/>
                    </a:lnT>
                    <a:lnB w="9525">
                      <a:solidFill>
                        <a:srgbClr val="3A5069"/>
                      </a:solidFill>
                      <a:prstDash val="solid"/>
                    </a:lnB>
                    <a:solidFill>
                      <a:srgbClr val="102B49"/>
                    </a:solidFill>
                  </a:tcPr>
                </a:tc>
              </a:tr>
              <a:tr h="857250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75" b="1">
                          <a:solidFill>
                            <a:srgbClr val="F4F2ED"/>
                          </a:solidFill>
                          <a:latin typeface="Segoe UI"/>
                          <a:ea typeface="Segoe UI"/>
                          <a:cs typeface="Segoe UI"/>
                        </a:rPr>
                        <a:t>ТЦ с фудкортом</a:t>
                      </a:r>
                    </a:p>
                  </a:txBody>
                  <a:tcPr marL="95250" marR="95250" marT="28575" marB="28575" anchor="ctr">
                    <a:lnL w="9525">
                      <a:solidFill>
                        <a:srgbClr val="3A5069"/>
                      </a:solidFill>
                      <a:prstDash val="solid"/>
                    </a:lnL>
                    <a:lnR w="9525">
                      <a:solidFill>
                        <a:srgbClr val="3A5069"/>
                      </a:solidFill>
                      <a:prstDash val="solid"/>
                    </a:lnR>
                    <a:lnB w="9525">
                      <a:solidFill>
                        <a:srgbClr val="3A5069"/>
                      </a:solidFill>
                      <a:prstDash val="solid"/>
                    </a:lnB>
                    <a:solidFill>
                      <a:srgbClr val="071C36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FFDB00"/>
                          </a:solidFill>
                          <a:latin typeface="Segoe UI"/>
                          <a:ea typeface="Segoe UI"/>
                          <a:cs typeface="Segoe UI"/>
                        </a:rPr>
                        <a:t>В наборе</a:t>
                      </a:r>
                    </a:p>
                  </a:txBody>
                  <a:tcPr marL="95250" marR="95250" marT="28575" marB="28575" anchor="ctr">
                    <a:lnR w="9525">
                      <a:solidFill>
                        <a:srgbClr val="3A5069"/>
                      </a:solidFill>
                      <a:prstDash val="solid"/>
                    </a:lnR>
                    <a:lnB w="9525">
                      <a:solidFill>
                        <a:srgbClr val="3A5069"/>
                      </a:solidFill>
                      <a:prstDash val="solid"/>
                    </a:lnB>
                    <a:solidFill>
                      <a:srgbClr val="071C36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FFDB00"/>
                          </a:solidFill>
                          <a:latin typeface="Segoe UI"/>
                          <a:ea typeface="Segoe UI"/>
                          <a:cs typeface="Segoe UI"/>
                        </a:rPr>
                        <a:t>В наборе</a:t>
                      </a:r>
                    </a:p>
                  </a:txBody>
                  <a:tcPr marL="95250" marR="95250" marT="28575" marB="28575" anchor="ctr">
                    <a:lnR w="9525">
                      <a:solidFill>
                        <a:srgbClr val="3A5069"/>
                      </a:solidFill>
                      <a:prstDash val="solid"/>
                    </a:lnR>
                    <a:lnB w="9525">
                      <a:solidFill>
                        <a:srgbClr val="3A5069"/>
                      </a:solidFill>
                      <a:prstDash val="solid"/>
                    </a:lnB>
                    <a:solidFill>
                      <a:srgbClr val="071C36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B6C2CF"/>
                          </a:solidFill>
                          <a:latin typeface="Segoe UI"/>
                          <a:ea typeface="Segoe UI"/>
                          <a:cs typeface="Segoe UI"/>
                        </a:rPr>
                        <a:t>По спросу</a:t>
                      </a:r>
                    </a:p>
                  </a:txBody>
                  <a:tcPr marL="95250" marR="95250" marT="28575" marB="28575" anchor="ctr">
                    <a:lnR w="9525">
                      <a:solidFill>
                        <a:srgbClr val="3A5069"/>
                      </a:solidFill>
                      <a:prstDash val="solid"/>
                    </a:lnR>
                    <a:lnB w="9525">
                      <a:solidFill>
                        <a:srgbClr val="3A5069"/>
                      </a:solidFill>
                      <a:prstDash val="solid"/>
                    </a:lnB>
                    <a:solidFill>
                      <a:srgbClr val="071C36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B6C2CF"/>
                          </a:solidFill>
                          <a:latin typeface="Segoe UI"/>
                          <a:ea typeface="Segoe UI"/>
                          <a:cs typeface="Segoe UI"/>
                        </a:rPr>
                        <a:t>По спросу</a:t>
                      </a:r>
                    </a:p>
                  </a:txBody>
                  <a:tcPr marL="95250" marR="95250" marT="28575" marB="28575" anchor="ctr">
                    <a:lnR w="9525">
                      <a:solidFill>
                        <a:srgbClr val="3A5069"/>
                      </a:solidFill>
                      <a:prstDash val="solid"/>
                    </a:lnR>
                    <a:lnB w="9525">
                      <a:solidFill>
                        <a:srgbClr val="3A5069"/>
                      </a:solidFill>
                      <a:prstDash val="solid"/>
                    </a:lnB>
                    <a:solidFill>
                      <a:srgbClr val="071C36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FFDB00"/>
                          </a:solidFill>
                          <a:latin typeface="Segoe UI"/>
                          <a:ea typeface="Segoe UI"/>
                          <a:cs typeface="Segoe UI"/>
                        </a:rPr>
                        <a:t>В наборе</a:t>
                      </a:r>
                    </a:p>
                  </a:txBody>
                  <a:tcPr marL="95250" marR="95250" marT="28575" marB="28575" anchor="ctr">
                    <a:lnR w="9525">
                      <a:solidFill>
                        <a:srgbClr val="3A5069"/>
                      </a:solidFill>
                      <a:prstDash val="solid"/>
                    </a:lnR>
                    <a:lnB w="9525">
                      <a:solidFill>
                        <a:srgbClr val="3A5069"/>
                      </a:solidFill>
                      <a:prstDash val="solid"/>
                    </a:lnB>
                    <a:solidFill>
                      <a:srgbClr val="071C36"/>
                    </a:solidFill>
                  </a:tcPr>
                </a:tc>
              </a:tr>
              <a:tr h="857250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75" b="1">
                          <a:solidFill>
                            <a:srgbClr val="F4F2ED"/>
                          </a:solidFill>
                          <a:latin typeface="Segoe UI"/>
                          <a:ea typeface="Segoe UI"/>
                          <a:cs typeface="Segoe UI"/>
                        </a:rPr>
                        <a:t>Районный гипермаркет</a:t>
                      </a:r>
                    </a:p>
                  </a:txBody>
                  <a:tcPr marL="95250" marR="95250" marT="28575" marB="28575" anchor="ctr">
                    <a:lnL w="9525">
                      <a:solidFill>
                        <a:srgbClr val="3A5069"/>
                      </a:solidFill>
                      <a:prstDash val="solid"/>
                    </a:lnL>
                    <a:lnR w="9525">
                      <a:solidFill>
                        <a:srgbClr val="3A5069"/>
                      </a:solidFill>
                      <a:prstDash val="solid"/>
                    </a:lnR>
                    <a:lnB w="9525">
                      <a:solidFill>
                        <a:srgbClr val="3A5069"/>
                      </a:solidFill>
                      <a:prstDash val="solid"/>
                    </a:lnB>
                    <a:solidFill>
                      <a:srgbClr val="071C36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FFDB00"/>
                          </a:solidFill>
                          <a:latin typeface="Segoe UI"/>
                          <a:ea typeface="Segoe UI"/>
                          <a:cs typeface="Segoe UI"/>
                        </a:rPr>
                        <a:t>В наборе</a:t>
                      </a:r>
                    </a:p>
                  </a:txBody>
                  <a:tcPr marL="95250" marR="95250" marT="28575" marB="28575" anchor="ctr">
                    <a:lnR w="9525">
                      <a:solidFill>
                        <a:srgbClr val="3A5069"/>
                      </a:solidFill>
                      <a:prstDash val="solid"/>
                    </a:lnR>
                    <a:lnB w="9525">
                      <a:solidFill>
                        <a:srgbClr val="3A5069"/>
                      </a:solidFill>
                      <a:prstDash val="solid"/>
                    </a:lnB>
                    <a:solidFill>
                      <a:srgbClr val="071C36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FFDB00"/>
                          </a:solidFill>
                          <a:latin typeface="Segoe UI"/>
                          <a:ea typeface="Segoe UI"/>
                          <a:cs typeface="Segoe UI"/>
                        </a:rPr>
                        <a:t>В наборе</a:t>
                      </a:r>
                    </a:p>
                  </a:txBody>
                  <a:tcPr marL="95250" marR="95250" marT="28575" marB="28575" anchor="ctr">
                    <a:lnR w="9525">
                      <a:solidFill>
                        <a:srgbClr val="3A5069"/>
                      </a:solidFill>
                      <a:prstDash val="solid"/>
                    </a:lnR>
                    <a:lnB w="9525">
                      <a:solidFill>
                        <a:srgbClr val="3A5069"/>
                      </a:solidFill>
                      <a:prstDash val="solid"/>
                    </a:lnB>
                    <a:solidFill>
                      <a:srgbClr val="071C36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B6C2CF"/>
                          </a:solidFill>
                          <a:latin typeface="Segoe UI"/>
                          <a:ea typeface="Segoe UI"/>
                          <a:cs typeface="Segoe UI"/>
                        </a:rPr>
                        <a:t>По спросу</a:t>
                      </a:r>
                    </a:p>
                  </a:txBody>
                  <a:tcPr marL="95250" marR="95250" marT="28575" marB="28575" anchor="ctr">
                    <a:lnR w="9525">
                      <a:solidFill>
                        <a:srgbClr val="3A5069"/>
                      </a:solidFill>
                      <a:prstDash val="solid"/>
                    </a:lnR>
                    <a:lnB w="9525">
                      <a:solidFill>
                        <a:srgbClr val="3A5069"/>
                      </a:solidFill>
                      <a:prstDash val="solid"/>
                    </a:lnB>
                    <a:solidFill>
                      <a:srgbClr val="071C36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FFDB00"/>
                          </a:solidFill>
                          <a:latin typeface="Segoe UI"/>
                          <a:ea typeface="Segoe UI"/>
                          <a:cs typeface="Segoe UI"/>
                        </a:rPr>
                        <a:t>В наборе</a:t>
                      </a:r>
                    </a:p>
                  </a:txBody>
                  <a:tcPr marL="95250" marR="95250" marT="28575" marB="28575" anchor="ctr">
                    <a:lnR w="9525">
                      <a:solidFill>
                        <a:srgbClr val="3A5069"/>
                      </a:solidFill>
                      <a:prstDash val="solid"/>
                    </a:lnR>
                    <a:lnB w="9525">
                      <a:solidFill>
                        <a:srgbClr val="3A5069"/>
                      </a:solidFill>
                      <a:prstDash val="solid"/>
                    </a:lnB>
                    <a:solidFill>
                      <a:srgbClr val="071C36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FFDB00"/>
                          </a:solidFill>
                          <a:latin typeface="Segoe UI"/>
                          <a:ea typeface="Segoe UI"/>
                          <a:cs typeface="Segoe UI"/>
                        </a:rPr>
                        <a:t>В наборе</a:t>
                      </a:r>
                    </a:p>
                  </a:txBody>
                  <a:tcPr marL="95250" marR="95250" marT="28575" marB="28575" anchor="ctr">
                    <a:lnR w="9525">
                      <a:solidFill>
                        <a:srgbClr val="3A5069"/>
                      </a:solidFill>
                      <a:prstDash val="solid"/>
                    </a:lnR>
                    <a:lnB w="9525">
                      <a:solidFill>
                        <a:srgbClr val="3A5069"/>
                      </a:solidFill>
                      <a:prstDash val="solid"/>
                    </a:lnB>
                    <a:solidFill>
                      <a:srgbClr val="071C36"/>
                    </a:solidFill>
                  </a:tcPr>
                </a:tc>
              </a:tr>
              <a:tr h="857250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75" b="1">
                          <a:solidFill>
                            <a:srgbClr val="F4F2ED"/>
                          </a:solidFill>
                          <a:latin typeface="Segoe UI"/>
                          <a:ea typeface="Segoe UI"/>
                          <a:cs typeface="Segoe UI"/>
                        </a:rPr>
                        <a:t>Отдельно стоящий гипермаркет</a:t>
                      </a:r>
                    </a:p>
                  </a:txBody>
                  <a:tcPr marL="95250" marR="95250" marT="28575" marB="28575" anchor="ctr">
                    <a:lnL w="9525">
                      <a:solidFill>
                        <a:srgbClr val="3A5069"/>
                      </a:solidFill>
                      <a:prstDash val="solid"/>
                    </a:lnL>
                    <a:lnR w="9525">
                      <a:solidFill>
                        <a:srgbClr val="3A5069"/>
                      </a:solidFill>
                      <a:prstDash val="solid"/>
                    </a:lnR>
                    <a:lnB w="9525">
                      <a:solidFill>
                        <a:srgbClr val="3A5069"/>
                      </a:solidFill>
                      <a:prstDash val="solid"/>
                    </a:lnB>
                    <a:solidFill>
                      <a:srgbClr val="071C36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FFDB00"/>
                          </a:solidFill>
                          <a:latin typeface="Segoe UI"/>
                          <a:ea typeface="Segoe UI"/>
                          <a:cs typeface="Segoe UI"/>
                        </a:rPr>
                        <a:t>В наборе</a:t>
                      </a:r>
                    </a:p>
                  </a:txBody>
                  <a:tcPr marL="95250" marR="95250" marT="28575" marB="28575" anchor="ctr">
                    <a:lnR w="9525">
                      <a:solidFill>
                        <a:srgbClr val="3A5069"/>
                      </a:solidFill>
                      <a:prstDash val="solid"/>
                    </a:lnR>
                    <a:lnB w="9525">
                      <a:solidFill>
                        <a:srgbClr val="3A5069"/>
                      </a:solidFill>
                      <a:prstDash val="solid"/>
                    </a:lnB>
                    <a:solidFill>
                      <a:srgbClr val="071C36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FFDB00"/>
                          </a:solidFill>
                          <a:latin typeface="Segoe UI"/>
                          <a:ea typeface="Segoe UI"/>
                          <a:cs typeface="Segoe UI"/>
                        </a:rPr>
                        <a:t>В наборе</a:t>
                      </a:r>
                    </a:p>
                  </a:txBody>
                  <a:tcPr marL="95250" marR="95250" marT="28575" marB="28575" anchor="ctr">
                    <a:lnR w="9525">
                      <a:solidFill>
                        <a:srgbClr val="3A5069"/>
                      </a:solidFill>
                      <a:prstDash val="solid"/>
                    </a:lnR>
                    <a:lnB w="9525">
                      <a:solidFill>
                        <a:srgbClr val="3A5069"/>
                      </a:solidFill>
                      <a:prstDash val="solid"/>
                    </a:lnB>
                    <a:solidFill>
                      <a:srgbClr val="071C36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B6C2CF"/>
                          </a:solidFill>
                          <a:latin typeface="Segoe UI"/>
                          <a:ea typeface="Segoe UI"/>
                          <a:cs typeface="Segoe UI"/>
                        </a:rPr>
                        <a:t>По спросу</a:t>
                      </a:r>
                    </a:p>
                  </a:txBody>
                  <a:tcPr marL="95250" marR="95250" marT="28575" marB="28575" anchor="ctr">
                    <a:lnR w="9525">
                      <a:solidFill>
                        <a:srgbClr val="3A5069"/>
                      </a:solidFill>
                      <a:prstDash val="solid"/>
                    </a:lnR>
                    <a:lnB w="9525">
                      <a:solidFill>
                        <a:srgbClr val="3A5069"/>
                      </a:solidFill>
                      <a:prstDash val="solid"/>
                    </a:lnB>
                    <a:solidFill>
                      <a:srgbClr val="071C36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FFDB00"/>
                          </a:solidFill>
                          <a:latin typeface="Segoe UI"/>
                          <a:ea typeface="Segoe UI"/>
                          <a:cs typeface="Segoe UI"/>
                        </a:rPr>
                        <a:t>В наборе</a:t>
                      </a:r>
                    </a:p>
                  </a:txBody>
                  <a:tcPr marL="95250" marR="95250" marT="28575" marB="28575" anchor="ctr">
                    <a:lnR w="9525">
                      <a:solidFill>
                        <a:srgbClr val="3A5069"/>
                      </a:solidFill>
                      <a:prstDash val="solid"/>
                    </a:lnR>
                    <a:lnB w="9525">
                      <a:solidFill>
                        <a:srgbClr val="3A5069"/>
                      </a:solidFill>
                      <a:prstDash val="solid"/>
                    </a:lnB>
                    <a:solidFill>
                      <a:srgbClr val="071C36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FFDB00"/>
                          </a:solidFill>
                          <a:latin typeface="Segoe UI"/>
                          <a:ea typeface="Segoe UI"/>
                          <a:cs typeface="Segoe UI"/>
                        </a:rPr>
                        <a:t>В наборе</a:t>
                      </a:r>
                    </a:p>
                  </a:txBody>
                  <a:tcPr marL="95250" marR="95250" marT="28575" marB="28575" anchor="ctr">
                    <a:lnR w="9525">
                      <a:solidFill>
                        <a:srgbClr val="3A5069"/>
                      </a:solidFill>
                      <a:prstDash val="solid"/>
                    </a:lnR>
                    <a:lnB w="9525">
                      <a:solidFill>
                        <a:srgbClr val="3A5069"/>
                      </a:solidFill>
                      <a:prstDash val="solid"/>
                    </a:lnB>
                    <a:solidFill>
                      <a:srgbClr val="071C36"/>
                    </a:solidFill>
                  </a:tcPr>
                </a:tc>
              </a:tr>
            </a:tbl>
          </a:graphicData>
        </a:graphic>
      </p:graphicFrame>
      <p:sp>
        <p:nvSpPr>
          <p:cNvPr id="5" name="location-text-78">
            <a:extLst xmlns:a="http://schemas.openxmlformats.org/drawingml/2006/main">
              <a:ext uri="{FF2B5EF4-FFF2-40B4-BE49-F238E27FC236}">
                <a16:creationId xmlns:a16="http://schemas.microsoft.com/office/drawing/2014/main" id="{796782FF-0689-4940-B2F1-FB477DD27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705600"/>
            <a:ext cx="389572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Точка навынос</a:t>
            </a:r>
          </a:p>
        </p:txBody>
      </p:sp>
      <p:sp>
        <p:nvSpPr>
          <p:cNvPr id="6" name="location-text-79">
            <a:extLst xmlns:a="http://schemas.openxmlformats.org/drawingml/2006/main">
              <a:ext uri="{FF2B5EF4-FFF2-40B4-BE49-F238E27FC236}">
                <a16:creationId xmlns:a16="http://schemas.microsoft.com/office/drawing/2014/main" id="{51F80249-B9D5-45A2-8A6C-89B0AD560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6705600"/>
            <a:ext cx="389572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Кафе с небольшой посадкой</a:t>
            </a:r>
          </a:p>
        </p:txBody>
      </p:sp>
      <p:sp>
        <p:nvSpPr>
          <p:cNvPr id="7" name="location-text-80">
            <a:extLst xmlns:a="http://schemas.openxmlformats.org/drawingml/2006/main">
              <a:ext uri="{FF2B5EF4-FFF2-40B4-BE49-F238E27FC236}">
                <a16:creationId xmlns:a16="http://schemas.microsoft.com/office/drawing/2014/main" id="{B1550A8E-428F-48CB-873D-2A47CB442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6705600"/>
            <a:ext cx="389572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Семейное кафе</a:t>
            </a:r>
          </a:p>
        </p:txBody>
      </p:sp>
      <p:sp>
        <p:nvSpPr>
          <p:cNvPr id="8" name="location-text-81">
            <a:extLst xmlns:a="http://schemas.openxmlformats.org/drawingml/2006/main">
              <a:ext uri="{FF2B5EF4-FFF2-40B4-BE49-F238E27FC236}">
                <a16:creationId xmlns:a16="http://schemas.microsoft.com/office/drawing/2014/main" id="{8AEEA28D-6929-40D9-AE76-8065B14BD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15900" y="7229475"/>
            <a:ext cx="3333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8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8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6935976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C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roduction-text-82">
            <a:extLst xmlns:a="http://schemas.openxmlformats.org/drawingml/2006/main">
              <a:ext uri="{FF2B5EF4-FFF2-40B4-BE49-F238E27FC236}">
                <a16:creationId xmlns:a16="http://schemas.microsoft.com/office/drawing/2014/main" id="{92598862-F2AF-4C0A-B71A-49F99E8B4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22682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6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46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465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Общая основа производства</a:t>
            </a:r>
          </a:p>
        </p:txBody>
      </p:sp>
      <p:sp>
        <p:nvSpPr>
          <p:cNvPr id="2" name="production-text-83">
            <a:extLst xmlns:a="http://schemas.openxmlformats.org/drawingml/2006/main">
              <a:ext uri="{FF2B5EF4-FFF2-40B4-BE49-F238E27FC236}">
                <a16:creationId xmlns:a16="http://schemas.microsoft.com/office/drawing/2014/main" id="{399D95FB-95E5-4C54-B29B-9D6EBF5FB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6375"/>
            <a:ext cx="121920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Предлагаю использовать фабрики, кухни гипермаркетов и поставщиков. Для каждой кухни отдельно определяем, что готовить на месте.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284E42-0077-437C-BEDC-A9D2BC7B58A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88085ac3764534"/>
          <a:stretch xmlns:a="http://schemas.openxmlformats.org/drawingml/2006/main"/>
        </p:blipFill>
        <p:spPr>
          <a:xfrm xmlns:a="http://schemas.openxmlformats.org/drawingml/2006/main">
            <a:off x="4961401" y="2686050"/>
            <a:ext cx="7717497" cy="4343400"/>
          </a:xfrm>
          <a:prstGeom xmlns:a="http://schemas.openxmlformats.org/drawingml/2006/main" prst="rect">
            <a:avLst/>
          </a:prstGeom>
        </p:spPr>
      </p:pic>
      <p:sp>
        <p:nvSpPr>
          <p:cNvPr id="4" name="production-text-85">
            <a:extLst xmlns:a="http://schemas.openxmlformats.org/drawingml/2006/main">
              <a:ext uri="{FF2B5EF4-FFF2-40B4-BE49-F238E27FC236}">
                <a16:creationId xmlns:a16="http://schemas.microsoft.com/office/drawing/2014/main" id="{312D43F5-8DC2-4760-9518-A985C2745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71775"/>
            <a:ext cx="33147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55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Фабрики и поставщики</a:t>
            </a:r>
          </a:p>
        </p:txBody>
      </p:sp>
      <p:cxnSp>
        <p:nvCxnSpPr>
          <p:cNvPr id="5" name="production-arrow-86">
            <a:extLst xmlns:a="http://schemas.openxmlformats.org/drawingml/2006/main">
              <a:ext uri="{FF2B5EF4-FFF2-40B4-BE49-F238E27FC236}">
                <a16:creationId xmlns:a16="http://schemas.microsoft.com/office/drawing/2014/main" id="{AA2080E9-7941-477A-9AB6-231841B29FE5}"/>
              </a:ext>
            </a:extLst>
          </p:cNvPr>
          <p:cNvCxnSpPr/>
          <p:nvPr/>
        </p:nvCxnSpPr>
        <p:spPr>
          <a:xfrm xmlns:a="http://schemas.openxmlformats.org/drawingml/2006/main">
            <a:off x="2152650" y="3848100"/>
            <a:ext cx="0" cy="32385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B6C2CF"/>
            </a:solidFill>
            <a:tailEnd type="triangle" w="med" len="med"/>
          </a:ln>
        </p:spPr>
      </p:cxnSp>
      <p:sp>
        <p:nvSpPr>
          <p:cNvPr id="6" name="production-text-87">
            <a:extLst xmlns:a="http://schemas.openxmlformats.org/drawingml/2006/main">
              <a:ext uri="{FF2B5EF4-FFF2-40B4-BE49-F238E27FC236}">
                <a16:creationId xmlns:a16="http://schemas.microsoft.com/office/drawing/2014/main" id="{F53E24AC-7E5B-4077-AE77-53AF588AA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00550"/>
            <a:ext cx="331470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625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Кухни гипермаркетов</a:t>
            </a:r>
          </a:p>
        </p:txBody>
      </p:sp>
      <p:sp>
        <p:nvSpPr>
          <p:cNvPr id="7" name="production-line-88">
            <a:extLst xmlns:a="http://schemas.openxmlformats.org/drawingml/2006/main">
              <a:ext uri="{FF2B5EF4-FFF2-40B4-BE49-F238E27FC236}">
                <a16:creationId xmlns:a16="http://schemas.microsoft.com/office/drawing/2014/main" id="{662E99EA-A8AC-453C-9AFC-2D0B0E123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5591175"/>
            <a:ext cx="0" cy="2952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A5069"/>
            </a:solidFill>
          </a:ln>
        </p:spPr>
      </p:sp>
      <p:sp>
        <p:nvSpPr>
          <p:cNvPr id="8" name="production-line-89">
            <a:extLst xmlns:a="http://schemas.openxmlformats.org/drawingml/2006/main">
              <a:ext uri="{FF2B5EF4-FFF2-40B4-BE49-F238E27FC236}">
                <a16:creationId xmlns:a16="http://schemas.microsoft.com/office/drawing/2014/main" id="{E78F3370-4CA6-4529-B8C8-5253D2139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225" y="5886450"/>
            <a:ext cx="1866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A5069"/>
            </a:solidFill>
          </a:ln>
        </p:spPr>
      </p:sp>
      <p:cxnSp>
        <p:nvCxnSpPr>
          <p:cNvPr id="9" name="production-arrow-90">
            <a:extLst xmlns:a="http://schemas.openxmlformats.org/drawingml/2006/main">
              <a:ext uri="{FF2B5EF4-FFF2-40B4-BE49-F238E27FC236}">
                <a16:creationId xmlns:a16="http://schemas.microsoft.com/office/drawing/2014/main" id="{9D8983B8-D8E6-44F3-90C2-D197DCDBC2D7}"/>
              </a:ext>
            </a:extLst>
          </p:cNvPr>
          <p:cNvCxnSpPr/>
          <p:nvPr/>
        </p:nvCxnSpPr>
        <p:spPr>
          <a:xfrm xmlns:a="http://schemas.openxmlformats.org/drawingml/2006/main">
            <a:off x="1419225" y="5886450"/>
            <a:ext cx="0" cy="238125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B6C2CF"/>
            </a:solidFill>
            <a:tailEnd type="triangle" w="med" len="med"/>
          </a:ln>
        </p:spPr>
      </p:cxnSp>
      <p:cxnSp>
        <p:nvCxnSpPr>
          <p:cNvPr id="10" name="production-arrow-91">
            <a:extLst xmlns:a="http://schemas.openxmlformats.org/drawingml/2006/main">
              <a:ext uri="{FF2B5EF4-FFF2-40B4-BE49-F238E27FC236}">
                <a16:creationId xmlns:a16="http://schemas.microsoft.com/office/drawing/2014/main" id="{F91DC96D-8F4E-4824-97B1-E7FBCF309E01}"/>
              </a:ext>
            </a:extLst>
          </p:cNvPr>
          <p:cNvCxnSpPr/>
          <p:nvPr/>
        </p:nvCxnSpPr>
        <p:spPr>
          <a:xfrm xmlns:a="http://schemas.openxmlformats.org/drawingml/2006/main">
            <a:off x="3286125" y="5886450"/>
            <a:ext cx="0" cy="238125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B6C2CF"/>
            </a:solidFill>
            <a:tailEnd type="triangle" w="med" len="med"/>
          </a:ln>
        </p:spPr>
      </p:cxnSp>
      <p:sp>
        <p:nvSpPr>
          <p:cNvPr id="11" name="production-text-92">
            <a:extLst xmlns:a="http://schemas.openxmlformats.org/drawingml/2006/main">
              <a:ext uri="{FF2B5EF4-FFF2-40B4-BE49-F238E27FC236}">
                <a16:creationId xmlns:a16="http://schemas.microsoft.com/office/drawing/2014/main" id="{5447CA5C-481F-43F9-9955-0DBFB1774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48400"/>
            <a:ext cx="16668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75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175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Горячая</a:t>
            </a:r>
          </a:p>
          <a:p xmlns:a="http://schemas.openxmlformats.org/drawingml/2006/main">
            <a:pPr algn="ctr">
              <a:defRPr sz="2175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кухня</a:t>
            </a:r>
          </a:p>
        </p:txBody>
      </p:sp>
      <p:sp>
        <p:nvSpPr>
          <p:cNvPr id="12" name="production-text-93">
            <a:extLst xmlns:a="http://schemas.openxmlformats.org/drawingml/2006/main">
              <a:ext uri="{FF2B5EF4-FFF2-40B4-BE49-F238E27FC236}">
                <a16:creationId xmlns:a16="http://schemas.microsoft.com/office/drawing/2014/main" id="{82C9CFA5-3E99-4119-889A-8F07949AD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6248400"/>
            <a:ext cx="13239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75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175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Суши</a:t>
            </a:r>
          </a:p>
        </p:txBody>
      </p:sp>
      <p:sp>
        <p:nvSpPr>
          <p:cNvPr id="13" name="production-text-94">
            <a:extLst xmlns:a="http://schemas.openxmlformats.org/drawingml/2006/main">
              <a:ext uri="{FF2B5EF4-FFF2-40B4-BE49-F238E27FC236}">
                <a16:creationId xmlns:a16="http://schemas.microsoft.com/office/drawing/2014/main" id="{05351FCA-3EF2-4429-8A97-725D8EAD4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7162800"/>
            <a:ext cx="171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8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8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Концепция</a:t>
            </a:r>
          </a:p>
        </p:txBody>
      </p:sp>
      <p:sp>
        <p:nvSpPr>
          <p:cNvPr id="14" name="production-text-95">
            <a:extLst xmlns:a="http://schemas.openxmlformats.org/drawingml/2006/main">
              <a:ext uri="{FF2B5EF4-FFF2-40B4-BE49-F238E27FC236}">
                <a16:creationId xmlns:a16="http://schemas.microsoft.com/office/drawing/2014/main" id="{77006CEF-94EA-4FC8-BD28-A12F4E46D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15900" y="7229475"/>
            <a:ext cx="3333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8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8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49771340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71C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menu-text-96">
            <a:extLst xmlns:a="http://schemas.openxmlformats.org/drawingml/2006/main">
              <a:ext uri="{FF2B5EF4-FFF2-40B4-BE49-F238E27FC236}">
                <a16:creationId xmlns:a16="http://schemas.microsoft.com/office/drawing/2014/main" id="{0C75CE1E-B6F6-4F4C-9728-36452B919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22682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6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46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465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Основное меню и новинки</a:t>
            </a:r>
          </a:p>
        </p:txBody>
      </p:sp>
      <p:sp>
        <p:nvSpPr>
          <p:cNvPr id="2" name="menu-text-97">
            <a:extLst xmlns:a="http://schemas.openxmlformats.org/drawingml/2006/main">
              <a:ext uri="{FF2B5EF4-FFF2-40B4-BE49-F238E27FC236}">
                <a16:creationId xmlns:a16="http://schemas.microsoft.com/office/drawing/2014/main" id="{021D3E0F-5D3A-4971-8932-79E9DE50A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38325"/>
            <a:ext cx="3857625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2325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Основное меню держим стабильным. Новинки проверяем по повторным покупкам и прибыли, не раздувая постоянный ассортимент.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A285CD-A46C-4B4B-AE4C-61C744868E7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19cab3318c46b6"/>
          <a:srcRect xmlns:a="http://schemas.openxmlformats.org/drawingml/2006/main" l="2641" t="0" r="264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914900" y="2028825"/>
            <a:ext cx="8191500" cy="4867275"/>
          </a:xfrm>
          <a:prstGeom xmlns:a="http://schemas.openxmlformats.org/drawingml/2006/main" prst="rect">
            <a:avLst/>
          </a:prstGeom>
        </p:spPr>
      </p:pic>
      <p:sp>
        <p:nvSpPr>
          <p:cNvPr id="4" name="menu-text-99">
            <a:extLst xmlns:a="http://schemas.openxmlformats.org/drawingml/2006/main">
              <a:ext uri="{FF2B5EF4-FFF2-40B4-BE49-F238E27FC236}">
                <a16:creationId xmlns:a16="http://schemas.microsoft.com/office/drawing/2014/main" id="{0AE9CC55-35D5-45A4-A2A1-502569612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67200"/>
            <a:ext cx="385762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Знакомые блюда каждый день</a:t>
            </a:r>
          </a:p>
        </p:txBody>
      </p:sp>
      <p:sp>
        <p:nvSpPr>
          <p:cNvPr id="5" name="menu-text-100">
            <a:extLst xmlns:a="http://schemas.openxmlformats.org/drawingml/2006/main">
              <a:ext uri="{FF2B5EF4-FFF2-40B4-BE49-F238E27FC236}">
                <a16:creationId xmlns:a16="http://schemas.microsoft.com/office/drawing/2014/main" id="{63D1BF4D-0C21-4951-8C8C-38AFDB565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0175"/>
            <a:ext cx="385762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Местные вкусы</a:t>
            </a:r>
          </a:p>
        </p:txBody>
      </p:sp>
      <p:sp>
        <p:nvSpPr>
          <p:cNvPr id="6" name="menu-text-101">
            <a:extLst xmlns:a="http://schemas.openxmlformats.org/drawingml/2006/main">
              <a:ext uri="{FF2B5EF4-FFF2-40B4-BE49-F238E27FC236}">
                <a16:creationId xmlns:a16="http://schemas.microsoft.com/office/drawing/2014/main" id="{4DD060CD-9264-4F73-BCE8-865EA25FF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53150"/>
            <a:ext cx="385762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Сезонная новинка</a:t>
            </a:r>
          </a:p>
        </p:txBody>
      </p:sp>
      <p:sp>
        <p:nvSpPr>
          <p:cNvPr id="7" name="menu-text-102">
            <a:extLst xmlns:a="http://schemas.openxmlformats.org/drawingml/2006/main">
              <a:ext uri="{FF2B5EF4-FFF2-40B4-BE49-F238E27FC236}">
                <a16:creationId xmlns:a16="http://schemas.microsoft.com/office/drawing/2014/main" id="{E16A7CB9-C5F4-48C5-ADBD-C649C9973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7105650"/>
            <a:ext cx="171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8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8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Концепция</a:t>
            </a:r>
          </a:p>
        </p:txBody>
      </p:sp>
      <p:sp>
        <p:nvSpPr>
          <p:cNvPr id="8" name="menu-text-103">
            <a:extLst xmlns:a="http://schemas.openxmlformats.org/drawingml/2006/main">
              <a:ext uri="{FF2B5EF4-FFF2-40B4-BE49-F238E27FC236}">
                <a16:creationId xmlns:a16="http://schemas.microsoft.com/office/drawing/2014/main" id="{203DCBAF-9649-4761-BE5E-45CC8D4C3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15900" y="7229475"/>
            <a:ext cx="3333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8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8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28735361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1C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app-text-104">
            <a:extLst xmlns:a="http://schemas.openxmlformats.org/drawingml/2006/main">
              <a:ext uri="{FF2B5EF4-FFF2-40B4-BE49-F238E27FC236}">
                <a16:creationId xmlns:a16="http://schemas.microsoft.com/office/drawing/2014/main" id="{E3172677-FBAB-469A-9C23-4F5E378CF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22682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425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4425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4425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Все кухни в приложении Ленты</a:t>
            </a:r>
          </a:p>
        </p:txBody>
      </p:sp>
      <p:sp>
        <p:nvSpPr>
          <p:cNvPr id="2" name="app-text-105">
            <a:extLst xmlns:a="http://schemas.openxmlformats.org/drawingml/2006/main">
              <a:ext uri="{FF2B5EF4-FFF2-40B4-BE49-F238E27FC236}">
                <a16:creationId xmlns:a16="http://schemas.microsoft.com/office/drawing/2014/main" id="{C6129884-8D30-4433-A89E-FC34CB38D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6375"/>
            <a:ext cx="120777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Предлагаю добавить в существующее приложение Ленты меню выбранного кафе, заказ, оплату и выбор способа получения.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65A4AC-9D09-44DA-98C5-04A92CCBE0F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836b5df44641bf"/>
          <a:srcRect xmlns:a="http://schemas.openxmlformats.org/drawingml/2006/main" l="0" t="1606" r="0" b="160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800600" y="2590800"/>
            <a:ext cx="8305800" cy="4524375"/>
          </a:xfrm>
          <a:prstGeom xmlns:a="http://schemas.openxmlformats.org/drawingml/2006/main" prst="rect">
            <a:avLst/>
          </a:prstGeom>
        </p:spPr>
      </p:pic>
      <p:sp>
        <p:nvSpPr>
          <p:cNvPr id="4" name="app-text-107">
            <a:extLst xmlns:a="http://schemas.openxmlformats.org/drawingml/2006/main">
              <a:ext uri="{FF2B5EF4-FFF2-40B4-BE49-F238E27FC236}">
                <a16:creationId xmlns:a16="http://schemas.microsoft.com/office/drawing/2014/main" id="{4C11420B-9264-45EF-B7DD-9212A97BA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09900"/>
            <a:ext cx="36004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625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Поесть в кафе</a:t>
            </a:r>
          </a:p>
        </p:txBody>
      </p:sp>
      <p:sp>
        <p:nvSpPr>
          <p:cNvPr id="5" name="app-text-108">
            <a:extLst xmlns:a="http://schemas.openxmlformats.org/drawingml/2006/main">
              <a:ext uri="{FF2B5EF4-FFF2-40B4-BE49-F238E27FC236}">
                <a16:creationId xmlns:a16="http://schemas.microsoft.com/office/drawing/2014/main" id="{E0B3F44B-1594-4A22-BCF6-A5944751D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14825"/>
            <a:ext cx="36004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625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Забрать с собой</a:t>
            </a:r>
          </a:p>
        </p:txBody>
      </p:sp>
      <p:sp>
        <p:nvSpPr>
          <p:cNvPr id="6" name="app-text-109">
            <a:extLst xmlns:a="http://schemas.openxmlformats.org/drawingml/2006/main">
              <a:ext uri="{FF2B5EF4-FFF2-40B4-BE49-F238E27FC236}">
                <a16:creationId xmlns:a16="http://schemas.microsoft.com/office/drawing/2014/main" id="{1204C1FA-CF63-4B8E-B402-8B592A2C6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36004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625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Получить доставку</a:t>
            </a:r>
          </a:p>
        </p:txBody>
      </p:sp>
      <p:sp>
        <p:nvSpPr>
          <p:cNvPr id="7" name="app-text-110">
            <a:extLst xmlns:a="http://schemas.openxmlformats.org/drawingml/2006/main">
              <a:ext uri="{FF2B5EF4-FFF2-40B4-BE49-F238E27FC236}">
                <a16:creationId xmlns:a16="http://schemas.microsoft.com/office/drawing/2014/main" id="{D0B61FFE-C163-464B-9B8D-CE8C919D7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7162800"/>
            <a:ext cx="171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8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8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Концепция</a:t>
            </a:r>
          </a:p>
        </p:txBody>
      </p:sp>
      <p:sp>
        <p:nvSpPr>
          <p:cNvPr id="8" name="app-text-111">
            <a:extLst xmlns:a="http://schemas.openxmlformats.org/drawingml/2006/main">
              <a:ext uri="{FF2B5EF4-FFF2-40B4-BE49-F238E27FC236}">
                <a16:creationId xmlns:a16="http://schemas.microsoft.com/office/drawing/2014/main" id="{D399480F-C28C-42FF-B80D-CF37E0509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15900" y="7229475"/>
            <a:ext cx="3333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8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8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8304001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C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benchmarks-text-112">
            <a:extLst xmlns:a="http://schemas.openxmlformats.org/drawingml/2006/main">
              <a:ext uri="{FF2B5EF4-FFF2-40B4-BE49-F238E27FC236}">
                <a16:creationId xmlns:a16="http://schemas.microsoft.com/office/drawing/2014/main" id="{A6A2D867-B4D9-470B-A12F-EB133BDFB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22682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6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46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465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Что беру у других сетей</a:t>
            </a:r>
          </a:p>
        </p:txBody>
      </p:sp>
      <p:sp>
        <p:nvSpPr>
          <p:cNvPr id="2" name="benchmarks-text-113">
            <a:extLst xmlns:a="http://schemas.openxmlformats.org/drawingml/2006/main">
              <a:ext uri="{FF2B5EF4-FFF2-40B4-BE49-F238E27FC236}">
                <a16:creationId xmlns:a16="http://schemas.microsoft.com/office/drawing/2014/main" id="{A7FB908C-7715-487D-B10F-D1BE3E2E2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6375"/>
            <a:ext cx="118110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Предлагаю перенести в Ленту удобный семейный сервис и связку производства с несколькими форматами кафе.</a:t>
            </a:r>
          </a:p>
        </p:txBody>
      </p:sp>
      <p:sp>
        <p:nvSpPr>
          <p:cNvPr id="3" name="benchmarks-line-114">
            <a:extLst xmlns:a="http://schemas.openxmlformats.org/drawingml/2006/main">
              <a:ext uri="{FF2B5EF4-FFF2-40B4-BE49-F238E27FC236}">
                <a16:creationId xmlns:a16="http://schemas.microsoft.com/office/drawing/2014/main" id="{CF35035F-9EC6-44BF-9422-A40382772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62250"/>
            <a:ext cx="12496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A5069"/>
            </a:solidFill>
          </a:ln>
        </p:spPr>
      </p:sp>
      <p:sp>
        <p:nvSpPr>
          <p:cNvPr id="4" name="benchmarks-text-115">
            <a:extLst xmlns:a="http://schemas.openxmlformats.org/drawingml/2006/main">
              <a:ext uri="{FF2B5EF4-FFF2-40B4-BE49-F238E27FC236}">
                <a16:creationId xmlns:a16="http://schemas.microsoft.com/office/drawing/2014/main" id="{5966DF2F-CE32-4B40-9157-B87CE90A7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52750"/>
            <a:ext cx="6381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FFDB0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3525" b="1">
                <a:solidFill>
                  <a:srgbClr val="FFDB00"/>
                </a:solidFill>
                <a:latin typeface="Segoe UI"/>
                <a:ea typeface="Segoe UI"/>
                <a:cs typeface="Segoe UI"/>
              </a:defRPr>
            </a:pPr>
            <a:r>
              <a:rPr sz="3525" b="1">
                <a:solidFill>
                  <a:srgbClr val="FFDB00"/>
                </a:solidFill>
                <a:latin typeface="Segoe UI"/>
                <a:ea typeface="Segoe UI"/>
                <a:cs typeface="Segoe UI"/>
              </a:rPr>
              <a:t>1</a:t>
            </a:r>
          </a:p>
        </p:txBody>
      </p:sp>
      <p:sp>
        <p:nvSpPr>
          <p:cNvPr id="5" name="benchmarks-text-116">
            <a:extLst xmlns:a="http://schemas.openxmlformats.org/drawingml/2006/main">
              <a:ext uri="{FF2B5EF4-FFF2-40B4-BE49-F238E27FC236}">
                <a16:creationId xmlns:a16="http://schemas.microsoft.com/office/drawing/2014/main" id="{9BD92521-FECE-4C16-8519-540594F98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2990850"/>
            <a:ext cx="113157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IKEA: семейный зал и самообслуживание</a:t>
            </a:r>
          </a:p>
        </p:txBody>
      </p:sp>
      <p:sp>
        <p:nvSpPr>
          <p:cNvPr id="6" name="benchmarks-line-117">
            <a:extLst xmlns:a="http://schemas.openxmlformats.org/drawingml/2006/main">
              <a:ext uri="{FF2B5EF4-FFF2-40B4-BE49-F238E27FC236}">
                <a16:creationId xmlns:a16="http://schemas.microsoft.com/office/drawing/2014/main" id="{0D45B8F9-CBE4-4862-8F77-57D1AB3C2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0"/>
            <a:ext cx="12496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A5069"/>
            </a:solidFill>
          </a:ln>
        </p:spPr>
      </p:sp>
      <p:sp>
        <p:nvSpPr>
          <p:cNvPr id="7" name="benchmarks-text-118">
            <a:extLst xmlns:a="http://schemas.openxmlformats.org/drawingml/2006/main">
              <a:ext uri="{FF2B5EF4-FFF2-40B4-BE49-F238E27FC236}">
                <a16:creationId xmlns:a16="http://schemas.microsoft.com/office/drawing/2014/main" id="{2FAD506A-7743-4599-B97B-6BCCFDA71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0"/>
            <a:ext cx="6381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FFDB0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3525" b="1">
                <a:solidFill>
                  <a:srgbClr val="FFDB00"/>
                </a:solidFill>
                <a:latin typeface="Segoe UI"/>
                <a:ea typeface="Segoe UI"/>
                <a:cs typeface="Segoe UI"/>
              </a:defRPr>
            </a:pPr>
            <a:r>
              <a:rPr sz="3525" b="1">
                <a:solidFill>
                  <a:srgbClr val="FFDB00"/>
                </a:solidFill>
                <a:latin typeface="Segoe UI"/>
                <a:ea typeface="Segoe UI"/>
                <a:cs typeface="Segoe UI"/>
              </a:rPr>
              <a:t>2</a:t>
            </a:r>
          </a:p>
        </p:txBody>
      </p:sp>
      <p:sp>
        <p:nvSpPr>
          <p:cNvPr id="8" name="benchmarks-text-119">
            <a:extLst xmlns:a="http://schemas.openxmlformats.org/drawingml/2006/main">
              <a:ext uri="{FF2B5EF4-FFF2-40B4-BE49-F238E27FC236}">
                <a16:creationId xmlns:a16="http://schemas.microsoft.com/office/drawing/2014/main" id="{50431F8D-9B45-45DE-96DC-3B4B787CA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4419600"/>
            <a:ext cx="113157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Глобус: производство и внешние кафе</a:t>
            </a:r>
          </a:p>
        </p:txBody>
      </p:sp>
      <p:sp>
        <p:nvSpPr>
          <p:cNvPr id="9" name="benchmarks-line-120">
            <a:extLst xmlns:a="http://schemas.openxmlformats.org/drawingml/2006/main">
              <a:ext uri="{FF2B5EF4-FFF2-40B4-BE49-F238E27FC236}">
                <a16:creationId xmlns:a16="http://schemas.microsoft.com/office/drawing/2014/main" id="{2429929B-CBF0-4826-B6A1-9C624B929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2496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A5069"/>
            </a:solidFill>
          </a:ln>
        </p:spPr>
      </p:sp>
      <p:sp>
        <p:nvSpPr>
          <p:cNvPr id="10" name="benchmarks-text-121">
            <a:extLst xmlns:a="http://schemas.openxmlformats.org/drawingml/2006/main">
              <a:ext uri="{FF2B5EF4-FFF2-40B4-BE49-F238E27FC236}">
                <a16:creationId xmlns:a16="http://schemas.microsoft.com/office/drawing/2014/main" id="{2CE9AE3F-58DA-4363-938A-066A55511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6381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FFDB0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3525" b="1">
                <a:solidFill>
                  <a:srgbClr val="FFDB00"/>
                </a:solidFill>
                <a:latin typeface="Segoe UI"/>
                <a:ea typeface="Segoe UI"/>
                <a:cs typeface="Segoe UI"/>
              </a:defRPr>
            </a:pPr>
            <a:r>
              <a:rPr sz="3525" b="1">
                <a:solidFill>
                  <a:srgbClr val="FFDB00"/>
                </a:solidFill>
                <a:latin typeface="Segoe UI"/>
                <a:ea typeface="Segoe UI"/>
                <a:cs typeface="Segoe UI"/>
              </a:rPr>
              <a:t>3</a:t>
            </a:r>
          </a:p>
        </p:txBody>
      </p:sp>
      <p:sp>
        <p:nvSpPr>
          <p:cNvPr id="11" name="benchmarks-text-122">
            <a:extLst xmlns:a="http://schemas.openxmlformats.org/drawingml/2006/main">
              <a:ext uri="{FF2B5EF4-FFF2-40B4-BE49-F238E27FC236}">
                <a16:creationId xmlns:a16="http://schemas.microsoft.com/office/drawing/2014/main" id="{6B94AF84-8ABA-43A9-BE6E-87082F37E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5848350"/>
            <a:ext cx="113157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Нефтьмагистраль: разные кухни и форматы</a:t>
            </a:r>
          </a:p>
        </p:txBody>
      </p:sp>
      <p:sp>
        <p:nvSpPr>
          <p:cNvPr id="12" name="benchmarks-text-123">
            <a:extLst xmlns:a="http://schemas.openxmlformats.org/drawingml/2006/main">
              <a:ext uri="{FF2B5EF4-FFF2-40B4-BE49-F238E27FC236}">
                <a16:creationId xmlns:a16="http://schemas.microsoft.com/office/drawing/2014/main" id="{11608E53-C57E-4406-BE28-B0B75FDDD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115175"/>
            <a:ext cx="117729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Масштаб сети не гарантирует прибыль кафе</a:t>
            </a:r>
          </a:p>
        </p:txBody>
      </p:sp>
      <p:sp>
        <p:nvSpPr>
          <p:cNvPr id="13" name="benchmarks-text-124">
            <a:extLst xmlns:a="http://schemas.openxmlformats.org/drawingml/2006/main">
              <a:ext uri="{FF2B5EF4-FFF2-40B4-BE49-F238E27FC236}">
                <a16:creationId xmlns:a16="http://schemas.microsoft.com/office/drawing/2014/main" id="{AAE9C9C2-37FF-46B4-B440-15F5C0252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15900" y="7229475"/>
            <a:ext cx="3333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8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8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60959514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71C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economics-text-125">
            <a:extLst xmlns:a="http://schemas.openxmlformats.org/drawingml/2006/main">
              <a:ext uri="{FF2B5EF4-FFF2-40B4-BE49-F238E27FC236}">
                <a16:creationId xmlns:a16="http://schemas.microsoft.com/office/drawing/2014/main" id="{279B519A-5804-4406-A010-F9439931F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22682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6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46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465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Что общепит даст Ленте</a:t>
            </a:r>
          </a:p>
        </p:txBody>
      </p:sp>
      <p:sp>
        <p:nvSpPr>
          <p:cNvPr id="2" name="economics-text-126">
            <a:extLst xmlns:a="http://schemas.openxmlformats.org/drawingml/2006/main">
              <a:ext uri="{FF2B5EF4-FFF2-40B4-BE49-F238E27FC236}">
                <a16:creationId xmlns:a16="http://schemas.microsoft.com/office/drawing/2014/main" id="{23794AAB-9B36-4D8E-94EF-2A71D101E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6375"/>
            <a:ext cx="118110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Кафе должно увеличивать прибыль всего объекта, а вложения в запуск должны окупаться.</a:t>
            </a:r>
          </a:p>
        </p:txBody>
      </p:sp>
      <p:sp>
        <p:nvSpPr>
          <p:cNvPr id="3" name="economics-text-127">
            <a:extLst xmlns:a="http://schemas.openxmlformats.org/drawingml/2006/main">
              <a:ext uri="{FF2B5EF4-FFF2-40B4-BE49-F238E27FC236}">
                <a16:creationId xmlns:a16="http://schemas.microsoft.com/office/drawing/2014/main" id="{C4E54852-C39B-4550-B916-D4B915B5C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33700"/>
            <a:ext cx="2905125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70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70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Вклад кафе после расходов</a:t>
            </a:r>
          </a:p>
        </p:txBody>
      </p:sp>
      <p:sp>
        <p:nvSpPr>
          <p:cNvPr id="4" name="economics-text-128">
            <a:extLst xmlns:a="http://schemas.openxmlformats.org/drawingml/2006/main">
              <a:ext uri="{FF2B5EF4-FFF2-40B4-BE49-F238E27FC236}">
                <a16:creationId xmlns:a16="http://schemas.microsoft.com/office/drawing/2014/main" id="{B61BDD8E-9FD2-44B8-A198-1C077D0DA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2933700"/>
            <a:ext cx="3533775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70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70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Дополнительный вклад магазина</a:t>
            </a:r>
          </a:p>
        </p:txBody>
      </p:sp>
      <p:sp>
        <p:nvSpPr>
          <p:cNvPr id="5" name="economics-text-129">
            <a:extLst xmlns:a="http://schemas.openxmlformats.org/drawingml/2006/main">
              <a:ext uri="{FF2B5EF4-FFF2-40B4-BE49-F238E27FC236}">
                <a16:creationId xmlns:a16="http://schemas.microsoft.com/office/drawing/2014/main" id="{A684BF8C-AABD-45C4-A001-9306C41D4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933700"/>
            <a:ext cx="386715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70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70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Потери от замещения продаж и аренды</a:t>
            </a:r>
          </a:p>
        </p:txBody>
      </p:sp>
      <p:sp>
        <p:nvSpPr>
          <p:cNvPr id="6" name="economics-text-130">
            <a:extLst xmlns:a="http://schemas.openxmlformats.org/drawingml/2006/main">
              <a:ext uri="{FF2B5EF4-FFF2-40B4-BE49-F238E27FC236}">
                <a16:creationId xmlns:a16="http://schemas.microsoft.com/office/drawing/2014/main" id="{C4E4C236-C04B-42DF-B6F1-232587B9B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1425" y="3171825"/>
            <a:ext cx="5048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125" b="1">
                <a:solidFill>
                  <a:srgbClr val="FFDB0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4125" b="1">
                <a:solidFill>
                  <a:srgbClr val="FFDB00"/>
                </a:solidFill>
                <a:latin typeface="Segoe UI"/>
                <a:ea typeface="Segoe UI"/>
                <a:cs typeface="Segoe UI"/>
              </a:defRPr>
            </a:pPr>
            <a:r>
              <a:rPr sz="4125" b="1">
                <a:solidFill>
                  <a:srgbClr val="FFDB00"/>
                </a:solidFill>
                <a:latin typeface="Segoe UI"/>
                <a:ea typeface="Segoe UI"/>
                <a:cs typeface="Segoe UI"/>
              </a:rPr>
              <a:t>+</a:t>
            </a:r>
          </a:p>
        </p:txBody>
      </p:sp>
      <p:sp>
        <p:nvSpPr>
          <p:cNvPr id="7" name="economics-text-131">
            <a:extLst xmlns:a="http://schemas.openxmlformats.org/drawingml/2006/main">
              <a:ext uri="{FF2B5EF4-FFF2-40B4-BE49-F238E27FC236}">
                <a16:creationId xmlns:a16="http://schemas.microsoft.com/office/drawing/2014/main" id="{4FAF0AD4-8160-423A-A1B0-2CA2C50DE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171825"/>
            <a:ext cx="5048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125" b="1">
                <a:solidFill>
                  <a:srgbClr val="FFDB0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4125" b="1">
                <a:solidFill>
                  <a:srgbClr val="FFDB00"/>
                </a:solidFill>
                <a:latin typeface="Segoe UI"/>
                <a:ea typeface="Segoe UI"/>
                <a:cs typeface="Segoe UI"/>
              </a:defRPr>
            </a:pPr>
            <a:r>
              <a:rPr sz="4125" b="1">
                <a:solidFill>
                  <a:srgbClr val="FFDB00"/>
                </a:solidFill>
                <a:latin typeface="Segoe UI"/>
                <a:ea typeface="Segoe UI"/>
                <a:cs typeface="Segoe UI"/>
              </a:rPr>
              <a:t>−</a:t>
            </a:r>
          </a:p>
        </p:txBody>
      </p:sp>
      <p:sp>
        <p:nvSpPr>
          <p:cNvPr id="8" name="economics-line-132">
            <a:extLst xmlns:a="http://schemas.openxmlformats.org/drawingml/2006/main">
              <a:ext uri="{FF2B5EF4-FFF2-40B4-BE49-F238E27FC236}">
                <a16:creationId xmlns:a16="http://schemas.microsoft.com/office/drawing/2014/main" id="{DCFB2DE9-813A-45CE-B3BB-E638FCEDF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10100"/>
            <a:ext cx="29051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3A5069"/>
            </a:solidFill>
          </a:ln>
        </p:spPr>
      </p:sp>
      <p:sp>
        <p:nvSpPr>
          <p:cNvPr id="9" name="economics-line-133">
            <a:extLst xmlns:a="http://schemas.openxmlformats.org/drawingml/2006/main">
              <a:ext uri="{FF2B5EF4-FFF2-40B4-BE49-F238E27FC236}">
                <a16:creationId xmlns:a16="http://schemas.microsoft.com/office/drawing/2014/main" id="{AE35AE1A-ABB2-4C53-992E-931CD9E1B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4610100"/>
            <a:ext cx="35337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3A5069"/>
            </a:solidFill>
          </a:ln>
        </p:spPr>
      </p:sp>
      <p:sp>
        <p:nvSpPr>
          <p:cNvPr id="10" name="economics-line-134">
            <a:extLst xmlns:a="http://schemas.openxmlformats.org/drawingml/2006/main">
              <a:ext uri="{FF2B5EF4-FFF2-40B4-BE49-F238E27FC236}">
                <a16:creationId xmlns:a16="http://schemas.microsoft.com/office/drawing/2014/main" id="{B97132DC-199A-4E9D-A47A-9EB6EB8CA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4610100"/>
            <a:ext cx="38671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3A5069"/>
            </a:solidFill>
          </a:ln>
        </p:spPr>
      </p:sp>
      <p:cxnSp>
        <p:nvCxnSpPr>
          <p:cNvPr id="11" name="economics-arrow-135">
            <a:extLst xmlns:a="http://schemas.openxmlformats.org/drawingml/2006/main">
              <a:ext uri="{FF2B5EF4-FFF2-40B4-BE49-F238E27FC236}">
                <a16:creationId xmlns:a16="http://schemas.microsoft.com/office/drawing/2014/main" id="{433B1E65-0B3E-45A3-B64E-077AAAC2F213}"/>
              </a:ext>
            </a:extLst>
          </p:cNvPr>
          <p:cNvCxnSpPr/>
          <p:nvPr/>
        </p:nvCxnSpPr>
        <p:spPr>
          <a:xfrm xmlns:a="http://schemas.openxmlformats.org/drawingml/2006/main">
            <a:off x="6724650" y="4791075"/>
            <a:ext cx="0" cy="428625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B6C2CF"/>
            </a:solidFill>
            <a:tailEnd type="triangle" w="med" len="med"/>
          </a:ln>
        </p:spPr>
      </p:cxnSp>
      <p:sp>
        <p:nvSpPr>
          <p:cNvPr id="12" name="economics-text-136">
            <a:extLst xmlns:a="http://schemas.openxmlformats.org/drawingml/2006/main">
              <a:ext uri="{FF2B5EF4-FFF2-40B4-BE49-F238E27FC236}">
                <a16:creationId xmlns:a16="http://schemas.microsoft.com/office/drawing/2014/main" id="{83A18832-7EE1-4585-AE25-B98096437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14975"/>
            <a:ext cx="7877175" cy="1457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125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4125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4125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Прирост прибыли</a:t>
            </a:r>
          </a:p>
          <a:p xmlns:a="http://schemas.openxmlformats.org/drawingml/2006/main">
            <a:pPr algn="l">
              <a:defRPr sz="4125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4125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всего объекта</a:t>
            </a:r>
          </a:p>
        </p:txBody>
      </p:sp>
      <p:sp>
        <p:nvSpPr>
          <p:cNvPr id="13" name="economics-text-137">
            <a:extLst xmlns:a="http://schemas.openxmlformats.org/drawingml/2006/main">
              <a:ext uri="{FF2B5EF4-FFF2-40B4-BE49-F238E27FC236}">
                <a16:creationId xmlns:a16="http://schemas.microsoft.com/office/drawing/2014/main" id="{520BF97C-26EB-473B-970A-734714CAD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5715000"/>
            <a:ext cx="38671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2550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Вложения в запуск</a:t>
            </a:r>
          </a:p>
          <a:p xmlns:a="http://schemas.openxmlformats.org/drawingml/2006/main">
            <a:pPr algn="l">
              <a:defRPr sz="255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2550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должны окупаться</a:t>
            </a:r>
          </a:p>
        </p:txBody>
      </p:sp>
      <p:sp>
        <p:nvSpPr>
          <p:cNvPr id="14" name="economics-text-138">
            <a:extLst xmlns:a="http://schemas.openxmlformats.org/drawingml/2006/main">
              <a:ext uri="{FF2B5EF4-FFF2-40B4-BE49-F238E27FC236}">
                <a16:creationId xmlns:a16="http://schemas.microsoft.com/office/drawing/2014/main" id="{00E8BBE8-1E41-4EC1-AD65-E37F90015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15900" y="7229475"/>
            <a:ext cx="3333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8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8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29769395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71C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pilot-scale-text-139">
            <a:extLst xmlns:a="http://schemas.openxmlformats.org/drawingml/2006/main">
              <a:ext uri="{FF2B5EF4-FFF2-40B4-BE49-F238E27FC236}">
                <a16:creationId xmlns:a16="http://schemas.microsoft.com/office/drawing/2014/main" id="{02B8A9F4-0A53-47FC-A1A3-0AC4CDE9C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22682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6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46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465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Сначала проверка, затем сеть</a:t>
            </a:r>
          </a:p>
        </p:txBody>
      </p:sp>
      <p:sp>
        <p:nvSpPr>
          <p:cNvPr id="2" name="pilot-scale-text-140">
            <a:extLst xmlns:a="http://schemas.openxmlformats.org/drawingml/2006/main">
              <a:ext uri="{FF2B5EF4-FFF2-40B4-BE49-F238E27FC236}">
                <a16:creationId xmlns:a16="http://schemas.microsoft.com/office/drawing/2014/main" id="{CA8EE566-3D50-4B47-B8FC-10C4323C6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6375"/>
            <a:ext cx="121920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Предлагаю пилот выбранных кухонь и семейного кафе. Если результат повторит другая команда, можно переходить к расширению.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8448B0-EA47-4768-9B45-7C9ABCCCEE8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8cc78bfe3f4b51"/>
          <a:srcRect xmlns:a="http://schemas.openxmlformats.org/drawingml/2006/main" l="7287" t="0" r="728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38875" y="2647950"/>
            <a:ext cx="6867525" cy="4524375"/>
          </a:xfrm>
          <a:prstGeom xmlns:a="http://schemas.openxmlformats.org/drawingml/2006/main" prst="rect">
            <a:avLst/>
          </a:prstGeom>
        </p:spPr>
      </p:pic>
      <p:sp>
        <p:nvSpPr>
          <p:cNvPr id="4" name="pilot-scale-fill-142">
            <a:extLst xmlns:a="http://schemas.openxmlformats.org/drawingml/2006/main">
              <a:ext uri="{FF2B5EF4-FFF2-40B4-BE49-F238E27FC236}">
                <a16:creationId xmlns:a16="http://schemas.microsoft.com/office/drawing/2014/main" id="{BB57EAC9-3C2A-40B4-A3AA-7F37E85A3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647950"/>
            <a:ext cx="2190750" cy="4524375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71C36">
                  <a:alpha val="100000"/>
                </a:srgbClr>
              </a:gs>
              <a:gs pos="100000">
                <a:srgbClr val="071C36">
                  <a:alpha val="0"/>
                </a:srgbClr>
              </a:gs>
            </a:gsLst>
            <a:lin ang="0"/>
          </a:gradFill>
          <a:ln xmlns:a="http://schemas.openxmlformats.org/drawingml/2006/main" w="0">
            <a:noFill/>
          </a:ln>
        </p:spPr>
      </p:sp>
      <p:sp>
        <p:nvSpPr>
          <p:cNvPr id="5" name="pilot-scale-text-143">
            <a:extLst xmlns:a="http://schemas.openxmlformats.org/drawingml/2006/main">
              <a:ext uri="{FF2B5EF4-FFF2-40B4-BE49-F238E27FC236}">
                <a16:creationId xmlns:a16="http://schemas.microsoft.com/office/drawing/2014/main" id="{A64DDD58-D565-4525-89B2-81056D712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05100"/>
            <a:ext cx="5857875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315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Пилот выбранных кухонь</a:t>
            </a:r>
          </a:p>
        </p:txBody>
      </p:sp>
      <p:sp>
        <p:nvSpPr>
          <p:cNvPr id="6" name="pilot-scale-text-144">
            <a:extLst xmlns:a="http://schemas.openxmlformats.org/drawingml/2006/main">
              <a:ext uri="{FF2B5EF4-FFF2-40B4-BE49-F238E27FC236}">
                <a16:creationId xmlns:a16="http://schemas.microsoft.com/office/drawing/2014/main" id="{EF004C12-3ECC-4A7B-9A20-6853BC454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09950"/>
            <a:ext cx="53530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Повторные покупки, качество и скорость</a:t>
            </a:r>
          </a:p>
        </p:txBody>
      </p:sp>
      <p:cxnSp>
        <p:nvCxnSpPr>
          <p:cNvPr id="7" name="pilot-scale-arrow-145">
            <a:extLst xmlns:a="http://schemas.openxmlformats.org/drawingml/2006/main">
              <a:ext uri="{FF2B5EF4-FFF2-40B4-BE49-F238E27FC236}">
                <a16:creationId xmlns:a16="http://schemas.microsoft.com/office/drawing/2014/main" id="{C440AA0E-3869-4F9C-8DCA-A2BE44DAC132}"/>
              </a:ext>
            </a:extLst>
          </p:cNvPr>
          <p:cNvCxnSpPr/>
          <p:nvPr/>
        </p:nvCxnSpPr>
        <p:spPr>
          <a:xfrm xmlns:a="http://schemas.openxmlformats.org/drawingml/2006/main">
            <a:off x="2390775" y="4286250"/>
            <a:ext cx="0" cy="24765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B6C2CF"/>
            </a:solidFill>
            <a:tailEnd type="triangle" w="med" len="med"/>
          </a:ln>
        </p:spPr>
      </p:cxnSp>
      <p:sp>
        <p:nvSpPr>
          <p:cNvPr id="8" name="pilot-scale-text-146">
            <a:extLst xmlns:a="http://schemas.openxmlformats.org/drawingml/2006/main">
              <a:ext uri="{FF2B5EF4-FFF2-40B4-BE49-F238E27FC236}">
                <a16:creationId xmlns:a16="http://schemas.microsoft.com/office/drawing/2014/main" id="{89174E99-44BF-4A96-AAC1-F1A3B59C2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33925"/>
            <a:ext cx="5705475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3150" b="1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Повтор другой командой</a:t>
            </a:r>
          </a:p>
        </p:txBody>
      </p:sp>
      <p:sp>
        <p:nvSpPr>
          <p:cNvPr id="9" name="pilot-scale-text-147">
            <a:extLst xmlns:a="http://schemas.openxmlformats.org/drawingml/2006/main">
              <a:ext uri="{FF2B5EF4-FFF2-40B4-BE49-F238E27FC236}">
                <a16:creationId xmlns:a16="http://schemas.microsoft.com/office/drawing/2014/main" id="{388F44BE-D63E-4398-BF20-8E292CB93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72150"/>
            <a:ext cx="5705475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Прибыль и возврат вложений</a:t>
            </a:r>
          </a:p>
        </p:txBody>
      </p:sp>
      <p:cxnSp>
        <p:nvCxnSpPr>
          <p:cNvPr id="10" name="pilot-scale-arrow-148">
            <a:extLst xmlns:a="http://schemas.openxmlformats.org/drawingml/2006/main">
              <a:ext uri="{FF2B5EF4-FFF2-40B4-BE49-F238E27FC236}">
                <a16:creationId xmlns:a16="http://schemas.microsoft.com/office/drawing/2014/main" id="{799E3424-312E-4027-8F9C-B1E7CB525B14}"/>
              </a:ext>
            </a:extLst>
          </p:cNvPr>
          <p:cNvCxnSpPr/>
          <p:nvPr/>
        </p:nvCxnSpPr>
        <p:spPr>
          <a:xfrm xmlns:a="http://schemas.openxmlformats.org/drawingml/2006/main">
            <a:off x="2390775" y="6572250"/>
            <a:ext cx="0" cy="238125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B6C2CF"/>
            </a:solidFill>
            <a:tailEnd type="triangle" w="med" len="med"/>
          </a:ln>
        </p:spPr>
      </p:cxnSp>
      <p:sp>
        <p:nvSpPr>
          <p:cNvPr id="11" name="pilot-scale-text-149">
            <a:extLst xmlns:a="http://schemas.openxmlformats.org/drawingml/2006/main">
              <a:ext uri="{FF2B5EF4-FFF2-40B4-BE49-F238E27FC236}">
                <a16:creationId xmlns:a16="http://schemas.microsoft.com/office/drawing/2014/main" id="{FE5C38ED-68FE-476E-9F81-CDAE9927F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000875"/>
            <a:ext cx="56864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FFDB0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FFDB00"/>
                </a:solidFill>
                <a:latin typeface="Segoe UI"/>
                <a:ea typeface="Segoe UI"/>
                <a:cs typeface="Segoe UI"/>
              </a:defRPr>
            </a:pPr>
            <a:r>
              <a:rPr sz="3150" b="1">
                <a:solidFill>
                  <a:srgbClr val="FFDB00"/>
                </a:solidFill>
                <a:latin typeface="Segoe UI"/>
                <a:ea typeface="Segoe UI"/>
                <a:cs typeface="Segoe UI"/>
              </a:rPr>
              <a:t>Расширение сети</a:t>
            </a:r>
          </a:p>
        </p:txBody>
      </p:sp>
      <p:sp>
        <p:nvSpPr>
          <p:cNvPr id="12" name="pilot-scale-fill-150">
            <a:extLst xmlns:a="http://schemas.openxmlformats.org/drawingml/2006/main">
              <a:ext uri="{FF2B5EF4-FFF2-40B4-BE49-F238E27FC236}">
                <a16:creationId xmlns:a16="http://schemas.microsoft.com/office/drawing/2014/main" id="{93231234-D082-4A7F-B6E5-2FB87250B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6153150"/>
            <a:ext cx="4705350" cy="1019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C36">
              <a:alpha val="96000"/>
            </a:srgbClr>
          </a:solidFill>
          <a:ln xmlns:a="http://schemas.openxmlformats.org/drawingml/2006/main" w="0">
            <a:noFill/>
          </a:ln>
        </p:spPr>
      </p:sp>
      <p:sp>
        <p:nvSpPr>
          <p:cNvPr id="13" name="pilot-scale-text-151">
            <a:extLst xmlns:a="http://schemas.openxmlformats.org/drawingml/2006/main">
              <a:ext uri="{FF2B5EF4-FFF2-40B4-BE49-F238E27FC236}">
                <a16:creationId xmlns:a16="http://schemas.microsoft.com/office/drawing/2014/main" id="{8A50A0BA-3D0E-4726-BEFB-48CFD2EDB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324600"/>
            <a:ext cx="3905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F4F2ED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F4F2ED"/>
                </a:solidFill>
                <a:latin typeface="Segoe UI"/>
                <a:ea typeface="Segoe UI"/>
                <a:cs typeface="Segoe UI"/>
              </a:rPr>
              <a:t>Внешняя точка через отдельный пилот</a:t>
            </a:r>
          </a:p>
        </p:txBody>
      </p:sp>
      <p:sp>
        <p:nvSpPr>
          <p:cNvPr id="14" name="pilot-scale-text-152">
            <a:extLst xmlns:a="http://schemas.openxmlformats.org/drawingml/2006/main">
              <a:ext uri="{FF2B5EF4-FFF2-40B4-BE49-F238E27FC236}">
                <a16:creationId xmlns:a16="http://schemas.microsoft.com/office/drawing/2014/main" id="{27D72E9B-A23A-413F-A200-EE6D1E31F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2609850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8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8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Концепция</a:t>
            </a:r>
          </a:p>
        </p:txBody>
      </p:sp>
      <p:sp>
        <p:nvSpPr>
          <p:cNvPr id="15" name="pilot-scale-text-153">
            <a:extLst xmlns:a="http://schemas.openxmlformats.org/drawingml/2006/main">
              <a:ext uri="{FF2B5EF4-FFF2-40B4-BE49-F238E27FC236}">
                <a16:creationId xmlns:a16="http://schemas.microsoft.com/office/drawing/2014/main" id="{8BA761CF-6D8A-46C9-81A4-498C46618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15900" y="7229475"/>
            <a:ext cx="3333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8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800" b="0">
                <a:solidFill>
                  <a:srgbClr val="B6C2C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B6C2CF"/>
                </a:solidFill>
                <a:latin typeface="Segoe UI"/>
                <a:ea typeface="Segoe UI"/>
                <a:cs typeface="Segoe UI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98692974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2026-10-12T08:24:20.9500000Z</dcterms:created>
  <dcterms:modified xsi:type="dcterms:W3CDTF">2026-10-12T08:24:20.9500000Z</dcterms:modified>
</coreProperties>
</file>